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Arial Bold" panose="020B0704020202020204" pitchFamily="34" charset="0"/>
      <p:regular r:id="rId35"/>
      <p:bold r:id="rId36"/>
    </p:embeddedFont>
    <p:embeddedFont>
      <p:font typeface="Poppins" panose="00000500000000000000" pitchFamily="2" charset="0"/>
      <p:regular r:id="rId37"/>
    </p:embeddedFont>
    <p:embeddedFont>
      <p:font typeface="Poppins Bold" panose="00000800000000000000" charset="0"/>
      <p:regular r:id="rId38"/>
    </p:embeddedFont>
    <p:embeddedFont>
      <p:font typeface="TT Fors Bold" panose="020B0604020202020204" charset="0"/>
      <p:regular r:id="rId39"/>
    </p:embeddedFont>
    <p:embeddedFont>
      <p:font typeface="TT Knickerbockers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536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0668" y="-528989"/>
            <a:ext cx="19929946" cy="11210595"/>
          </a:xfrm>
          <a:custGeom>
            <a:avLst/>
            <a:gdLst/>
            <a:ahLst/>
            <a:cxnLst/>
            <a:rect l="l" t="t" r="r" b="b"/>
            <a:pathLst>
              <a:path w="19929946" h="11210595">
                <a:moveTo>
                  <a:pt x="0" y="0"/>
                </a:moveTo>
                <a:lnTo>
                  <a:pt x="19929946" y="0"/>
                </a:lnTo>
                <a:lnTo>
                  <a:pt x="19929946" y="11210595"/>
                </a:lnTo>
                <a:lnTo>
                  <a:pt x="0" y="1121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-265209"/>
            <a:ext cx="19155739" cy="2895863"/>
            <a:chOff x="0" y="0"/>
            <a:chExt cx="5045133" cy="7626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5133" cy="762697"/>
            </a:xfrm>
            <a:custGeom>
              <a:avLst/>
              <a:gdLst/>
              <a:ahLst/>
              <a:cxnLst/>
              <a:rect l="l" t="t" r="r" b="b"/>
              <a:pathLst>
                <a:path w="5045133" h="762697">
                  <a:moveTo>
                    <a:pt x="20612" y="0"/>
                  </a:moveTo>
                  <a:lnTo>
                    <a:pt x="5024521" y="0"/>
                  </a:lnTo>
                  <a:cubicBezTo>
                    <a:pt x="5029988" y="0"/>
                    <a:pt x="5035230" y="2172"/>
                    <a:pt x="5039096" y="6037"/>
                  </a:cubicBezTo>
                  <a:cubicBezTo>
                    <a:pt x="5042961" y="9903"/>
                    <a:pt x="5045133" y="15145"/>
                    <a:pt x="5045133" y="20612"/>
                  </a:cubicBezTo>
                  <a:lnTo>
                    <a:pt x="5045133" y="742085"/>
                  </a:lnTo>
                  <a:cubicBezTo>
                    <a:pt x="5045133" y="747551"/>
                    <a:pt x="5042961" y="752794"/>
                    <a:pt x="5039096" y="756659"/>
                  </a:cubicBezTo>
                  <a:cubicBezTo>
                    <a:pt x="5035230" y="760525"/>
                    <a:pt x="5029988" y="762697"/>
                    <a:pt x="5024521" y="762697"/>
                  </a:cubicBezTo>
                  <a:lnTo>
                    <a:pt x="20612" y="762697"/>
                  </a:lnTo>
                  <a:cubicBezTo>
                    <a:pt x="15145" y="762697"/>
                    <a:pt x="9903" y="760525"/>
                    <a:pt x="6037" y="756659"/>
                  </a:cubicBezTo>
                  <a:cubicBezTo>
                    <a:pt x="2172" y="752794"/>
                    <a:pt x="0" y="747551"/>
                    <a:pt x="0" y="742085"/>
                  </a:cubicBezTo>
                  <a:lnTo>
                    <a:pt x="0" y="20612"/>
                  </a:lnTo>
                  <a:cubicBezTo>
                    <a:pt x="0" y="15145"/>
                    <a:pt x="2172" y="9903"/>
                    <a:pt x="6037" y="6037"/>
                  </a:cubicBezTo>
                  <a:cubicBezTo>
                    <a:pt x="9903" y="2172"/>
                    <a:pt x="15145" y="0"/>
                    <a:pt x="2061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045133" cy="829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14350" y="8643221"/>
            <a:ext cx="20225643" cy="2038385"/>
            <a:chOff x="0" y="0"/>
            <a:chExt cx="5326918" cy="5368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26918" cy="536859"/>
            </a:xfrm>
            <a:custGeom>
              <a:avLst/>
              <a:gdLst/>
              <a:ahLst/>
              <a:cxnLst/>
              <a:rect l="l" t="t" r="r" b="b"/>
              <a:pathLst>
                <a:path w="5326918" h="536859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517337"/>
                  </a:lnTo>
                  <a:cubicBezTo>
                    <a:pt x="5326918" y="522514"/>
                    <a:pt x="5324861" y="527480"/>
                    <a:pt x="5321200" y="531141"/>
                  </a:cubicBezTo>
                  <a:cubicBezTo>
                    <a:pt x="5317539" y="534802"/>
                    <a:pt x="5312574" y="536859"/>
                    <a:pt x="5307397" y="536859"/>
                  </a:cubicBezTo>
                  <a:lnTo>
                    <a:pt x="19522" y="536859"/>
                  </a:lnTo>
                  <a:cubicBezTo>
                    <a:pt x="8740" y="536859"/>
                    <a:pt x="0" y="528118"/>
                    <a:pt x="0" y="517337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326918" cy="603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017692" y="8643221"/>
            <a:ext cx="1564046" cy="1564046"/>
          </a:xfrm>
          <a:custGeom>
            <a:avLst/>
            <a:gdLst/>
            <a:ahLst/>
            <a:cxnLst/>
            <a:rect l="l" t="t" r="r" b="b"/>
            <a:pathLst>
              <a:path w="1564046" h="1564046">
                <a:moveTo>
                  <a:pt x="0" y="0"/>
                </a:moveTo>
                <a:lnTo>
                  <a:pt x="1564046" y="0"/>
                </a:lnTo>
                <a:lnTo>
                  <a:pt x="1564046" y="1564046"/>
                </a:lnTo>
                <a:lnTo>
                  <a:pt x="0" y="1564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425589" y="129575"/>
            <a:ext cx="9275862" cy="6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EEE 304 - Digital Electronics Laboratory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0882" y="804581"/>
            <a:ext cx="8385274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Jan 2024 Level-3 Term-2 Section-B2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20221" y="1398941"/>
            <a:ext cx="10047558" cy="98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Project Demonstration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81738" y="8759543"/>
            <a:ext cx="1354202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BANGLADESH UNIVERSITY OF ENGINEERING  AND TECHNOLOGY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05129" y="9284271"/>
            <a:ext cx="13095238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DEPARTMENT OF ELECTRICAL AND ELECTRONIC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5692" y="3110873"/>
            <a:ext cx="17696616" cy="190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7"/>
              </a:lnSpc>
            </a:pPr>
            <a:r>
              <a:rPr lang="en-US" sz="6299" b="1" spc="-18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6299" b="1" spc="-182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ESIGN AND IMPLEMENTATION OF FPGA BASED </a:t>
            </a:r>
          </a:p>
          <a:p>
            <a:pPr algn="ctr">
              <a:lnSpc>
                <a:spcPts val="7307"/>
              </a:lnSpc>
            </a:pPr>
            <a:r>
              <a:rPr lang="en-US" sz="6299" b="1" spc="-182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VENDING </a:t>
            </a:r>
            <a:r>
              <a:rPr lang="en-US" sz="6299" b="1" spc="-18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USING VERILOG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5451894"/>
            <a:ext cx="17695995" cy="51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SUBMITTED BY: GROUP 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6178268"/>
            <a:ext cx="17695995" cy="51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TO: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6704616"/>
            <a:ext cx="1769599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Nafis Sadik, Lecturer,Dept of EEE,BUET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00F0D"/>
                </a:solidFill>
                <a:latin typeface="Poppins Bold"/>
                <a:ea typeface="Poppins Bold"/>
                <a:cs typeface="Poppins Bold"/>
                <a:sym typeface="Poppins Bold"/>
              </a:rPr>
              <a:t>Rafichha Yasmin, PT,Dept of EEE,BUET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3631" y="3034959"/>
            <a:ext cx="3090317" cy="1687473"/>
            <a:chOff x="0" y="0"/>
            <a:chExt cx="813911" cy="444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911" cy="444437"/>
            </a:xfrm>
            <a:custGeom>
              <a:avLst/>
              <a:gdLst/>
              <a:ahLst/>
              <a:cxnLst/>
              <a:rect l="l" t="t" r="r" b="b"/>
              <a:pathLst>
                <a:path w="813911" h="444437">
                  <a:moveTo>
                    <a:pt x="127766" y="0"/>
                  </a:moveTo>
                  <a:lnTo>
                    <a:pt x="686145" y="0"/>
                  </a:lnTo>
                  <a:cubicBezTo>
                    <a:pt x="720030" y="0"/>
                    <a:pt x="752528" y="13461"/>
                    <a:pt x="776489" y="37422"/>
                  </a:cubicBezTo>
                  <a:cubicBezTo>
                    <a:pt x="800450" y="61383"/>
                    <a:pt x="813911" y="93880"/>
                    <a:pt x="813911" y="127766"/>
                  </a:cubicBezTo>
                  <a:lnTo>
                    <a:pt x="813911" y="316671"/>
                  </a:lnTo>
                  <a:cubicBezTo>
                    <a:pt x="813911" y="350557"/>
                    <a:pt x="800450" y="383055"/>
                    <a:pt x="776489" y="407015"/>
                  </a:cubicBezTo>
                  <a:cubicBezTo>
                    <a:pt x="752528" y="430976"/>
                    <a:pt x="720030" y="444437"/>
                    <a:pt x="686145" y="444437"/>
                  </a:cubicBezTo>
                  <a:lnTo>
                    <a:pt x="127766" y="444437"/>
                  </a:lnTo>
                  <a:cubicBezTo>
                    <a:pt x="93880" y="444437"/>
                    <a:pt x="61383" y="430976"/>
                    <a:pt x="37422" y="407015"/>
                  </a:cubicBezTo>
                  <a:cubicBezTo>
                    <a:pt x="13461" y="383055"/>
                    <a:pt x="0" y="350557"/>
                    <a:pt x="0" y="316671"/>
                  </a:cubicBezTo>
                  <a:lnTo>
                    <a:pt x="0" y="127766"/>
                  </a:lnTo>
                  <a:cubicBezTo>
                    <a:pt x="0" y="93880"/>
                    <a:pt x="13461" y="61383"/>
                    <a:pt x="37422" y="37422"/>
                  </a:cubicBezTo>
                  <a:cubicBezTo>
                    <a:pt x="61383" y="13461"/>
                    <a:pt x="93880" y="0"/>
                    <a:pt x="127766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3911" cy="52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75662"/>
            <a:ext cx="93417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83631" y="3893831"/>
            <a:ext cx="5675669" cy="2542297"/>
            <a:chOff x="0" y="0"/>
            <a:chExt cx="1494826" cy="6695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826" cy="669576"/>
            </a:xfrm>
            <a:custGeom>
              <a:avLst/>
              <a:gdLst/>
              <a:ahLst/>
              <a:cxnLst/>
              <a:rect l="l" t="t" r="r" b="b"/>
              <a:pathLst>
                <a:path w="1494826" h="669576">
                  <a:moveTo>
                    <a:pt x="69567" y="0"/>
                  </a:moveTo>
                  <a:lnTo>
                    <a:pt x="1425260" y="0"/>
                  </a:lnTo>
                  <a:cubicBezTo>
                    <a:pt x="1463680" y="0"/>
                    <a:pt x="1494826" y="31146"/>
                    <a:pt x="1494826" y="69567"/>
                  </a:cubicBezTo>
                  <a:lnTo>
                    <a:pt x="1494826" y="600009"/>
                  </a:lnTo>
                  <a:cubicBezTo>
                    <a:pt x="1494826" y="618460"/>
                    <a:pt x="1487497" y="636154"/>
                    <a:pt x="1474451" y="649200"/>
                  </a:cubicBezTo>
                  <a:cubicBezTo>
                    <a:pt x="1461404" y="662247"/>
                    <a:pt x="1443710" y="669576"/>
                    <a:pt x="1425260" y="669576"/>
                  </a:cubicBezTo>
                  <a:lnTo>
                    <a:pt x="69567" y="669576"/>
                  </a:lnTo>
                  <a:cubicBezTo>
                    <a:pt x="51117" y="669576"/>
                    <a:pt x="33422" y="662247"/>
                    <a:pt x="20376" y="649200"/>
                  </a:cubicBezTo>
                  <a:cubicBezTo>
                    <a:pt x="7329" y="636154"/>
                    <a:pt x="0" y="618460"/>
                    <a:pt x="0" y="600009"/>
                  </a:cubicBezTo>
                  <a:lnTo>
                    <a:pt x="0" y="69567"/>
                  </a:lnTo>
                  <a:cubicBezTo>
                    <a:pt x="0" y="31146"/>
                    <a:pt x="31146" y="0"/>
                    <a:pt x="6956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94826" cy="745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10Tk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637902" y="2799723"/>
            <a:ext cx="10602829" cy="4604242"/>
          </a:xfrm>
          <a:custGeom>
            <a:avLst/>
            <a:gdLst/>
            <a:ahLst/>
            <a:cxnLst/>
            <a:rect l="l" t="t" r="r" b="b"/>
            <a:pathLst>
              <a:path w="10602829" h="4604242">
                <a:moveTo>
                  <a:pt x="0" y="0"/>
                </a:moveTo>
                <a:lnTo>
                  <a:pt x="10602829" y="0"/>
                </a:lnTo>
                <a:lnTo>
                  <a:pt x="10602829" y="4604242"/>
                </a:lnTo>
                <a:lnTo>
                  <a:pt x="0" y="4604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915498" y="3051721"/>
            <a:ext cx="2505968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90949" y="4113951"/>
            <a:ext cx="5201651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DE0F3F"/>
                </a:solidFill>
                <a:latin typeface="Poppins Bold"/>
                <a:ea typeface="Poppins Bold"/>
                <a:cs typeface="Poppins Bold"/>
                <a:sym typeface="Poppins Bold"/>
              </a:rPr>
              <a:t>Money/Purchase, Change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15498" y="4579556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6023" y="5029648"/>
            <a:ext cx="20463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15498" y="539076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49332" y="5840861"/>
            <a:ext cx="11802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56012" y="4860544"/>
            <a:ext cx="3635871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0Tk State or 10Tk State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24684" y="5692394"/>
            <a:ext cx="15217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5Tk State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662"/>
            <a:ext cx="767138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945566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10Tk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9057" y="3266511"/>
            <a:ext cx="15629885" cy="4409613"/>
          </a:xfrm>
          <a:custGeom>
            <a:avLst/>
            <a:gdLst/>
            <a:ahLst/>
            <a:cxnLst/>
            <a:rect l="l" t="t" r="r" b="b"/>
            <a:pathLst>
              <a:path w="15629885" h="4409613">
                <a:moveTo>
                  <a:pt x="0" y="0"/>
                </a:moveTo>
                <a:lnTo>
                  <a:pt x="15629886" y="0"/>
                </a:lnTo>
                <a:lnTo>
                  <a:pt x="15629886" y="4409614"/>
                </a:lnTo>
                <a:lnTo>
                  <a:pt x="0" y="440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10Tk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879006" y="3177934"/>
            <a:ext cx="14529988" cy="3931133"/>
          </a:xfrm>
          <a:custGeom>
            <a:avLst/>
            <a:gdLst/>
            <a:ahLst/>
            <a:cxnLst/>
            <a:rect l="l" t="t" r="r" b="b"/>
            <a:pathLst>
              <a:path w="14529988" h="3931133">
                <a:moveTo>
                  <a:pt x="0" y="0"/>
                </a:moveTo>
                <a:lnTo>
                  <a:pt x="14529988" y="0"/>
                </a:lnTo>
                <a:lnTo>
                  <a:pt x="14529988" y="3931132"/>
                </a:lnTo>
                <a:lnTo>
                  <a:pt x="0" y="393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1686" y="107829"/>
            <a:ext cx="1254977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ASSIGNED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728"/>
            <a:ext cx="604012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TEST CASE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9243156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746415" y="1503144"/>
            <a:ext cx="3438559" cy="4880410"/>
          </a:xfrm>
          <a:custGeom>
            <a:avLst/>
            <a:gdLst/>
            <a:ahLst/>
            <a:cxnLst/>
            <a:rect l="l" t="t" r="r" b="b"/>
            <a:pathLst>
              <a:path w="3438559" h="4880410">
                <a:moveTo>
                  <a:pt x="0" y="0"/>
                </a:moveTo>
                <a:lnTo>
                  <a:pt x="3438559" y="0"/>
                </a:lnTo>
                <a:lnTo>
                  <a:pt x="3438559" y="4880410"/>
                </a:lnTo>
                <a:lnTo>
                  <a:pt x="0" y="488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10" r="-4552" b="-3207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79413" y="6032758"/>
            <a:ext cx="693617" cy="693617"/>
            <a:chOff x="0" y="0"/>
            <a:chExt cx="249733" cy="2497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69983" y="6032758"/>
            <a:ext cx="693617" cy="693617"/>
            <a:chOff x="0" y="0"/>
            <a:chExt cx="249733" cy="2497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38872" y="6032758"/>
            <a:ext cx="693617" cy="693617"/>
            <a:chOff x="0" y="0"/>
            <a:chExt cx="249733" cy="2497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89471" y="6032758"/>
            <a:ext cx="693617" cy="693617"/>
            <a:chOff x="0" y="0"/>
            <a:chExt cx="249733" cy="2497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858360" y="6032758"/>
            <a:ext cx="693617" cy="693617"/>
            <a:chOff x="0" y="0"/>
            <a:chExt cx="249733" cy="2497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073030" y="6870292"/>
            <a:ext cx="693617" cy="693617"/>
            <a:chOff x="0" y="0"/>
            <a:chExt cx="249733" cy="2497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766647" y="6870292"/>
            <a:ext cx="693617" cy="693617"/>
            <a:chOff x="0" y="0"/>
            <a:chExt cx="249733" cy="2497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6463033" y="2224070"/>
            <a:ext cx="4897176" cy="3438559"/>
          </a:xfrm>
          <a:custGeom>
            <a:avLst/>
            <a:gdLst/>
            <a:ahLst/>
            <a:cxnLst/>
            <a:rect l="l" t="t" r="r" b="b"/>
            <a:pathLst>
              <a:path w="4897176" h="3438559">
                <a:moveTo>
                  <a:pt x="0" y="0"/>
                </a:moveTo>
                <a:lnTo>
                  <a:pt x="4897176" y="0"/>
                </a:lnTo>
                <a:lnTo>
                  <a:pt x="4897176" y="3438559"/>
                </a:lnTo>
                <a:lnTo>
                  <a:pt x="0" y="343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8" t="-6506" r="-3553" b="-6814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7122035" y="6032758"/>
            <a:ext cx="693617" cy="693617"/>
            <a:chOff x="0" y="0"/>
            <a:chExt cx="249733" cy="2497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12605" y="6032758"/>
            <a:ext cx="693617" cy="693617"/>
            <a:chOff x="0" y="0"/>
            <a:chExt cx="249733" cy="2497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481495" y="6032758"/>
            <a:ext cx="693617" cy="693617"/>
            <a:chOff x="0" y="0"/>
            <a:chExt cx="249733" cy="249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338700" y="6032758"/>
            <a:ext cx="693617" cy="693617"/>
            <a:chOff x="0" y="0"/>
            <a:chExt cx="249733" cy="2497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007589" y="6032758"/>
            <a:ext cx="693617" cy="693617"/>
            <a:chOff x="0" y="0"/>
            <a:chExt cx="249733" cy="24973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 rot="-5400000">
            <a:off x="12837712" y="1500866"/>
            <a:ext cx="3438559" cy="4884966"/>
          </a:xfrm>
          <a:custGeom>
            <a:avLst/>
            <a:gdLst/>
            <a:ahLst/>
            <a:cxnLst/>
            <a:rect l="l" t="t" r="r" b="b"/>
            <a:pathLst>
              <a:path w="3438559" h="4884966">
                <a:moveTo>
                  <a:pt x="0" y="0"/>
                </a:moveTo>
                <a:lnTo>
                  <a:pt x="3438559" y="0"/>
                </a:lnTo>
                <a:lnTo>
                  <a:pt x="3438559" y="4884966"/>
                </a:lnTo>
                <a:lnTo>
                  <a:pt x="0" y="4884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73" t="-4741" r="-5238" b="-5267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12815756" y="6032758"/>
            <a:ext cx="693617" cy="693617"/>
            <a:chOff x="0" y="0"/>
            <a:chExt cx="249733" cy="24973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506326" y="6032758"/>
            <a:ext cx="693617" cy="693617"/>
            <a:chOff x="0" y="0"/>
            <a:chExt cx="249733" cy="24973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4175216" y="6032758"/>
            <a:ext cx="693617" cy="693617"/>
            <a:chOff x="0" y="0"/>
            <a:chExt cx="249733" cy="24973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5032421" y="6032758"/>
            <a:ext cx="693617" cy="693617"/>
            <a:chOff x="0" y="0"/>
            <a:chExt cx="249733" cy="24973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701310" y="6032758"/>
            <a:ext cx="693617" cy="693617"/>
            <a:chOff x="0" y="0"/>
            <a:chExt cx="249733" cy="24973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10Tk</a:t>
              </a:r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68" name="AutoShape 68"/>
          <p:cNvSpPr/>
          <p:nvPr/>
        </p:nvSpPr>
        <p:spPr>
          <a:xfrm>
            <a:off x="5905900" y="3943349"/>
            <a:ext cx="557133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/>
          <p:nvPr/>
        </p:nvGrpSpPr>
        <p:grpSpPr>
          <a:xfrm>
            <a:off x="4268013" y="6870292"/>
            <a:ext cx="693617" cy="693617"/>
            <a:chOff x="0" y="0"/>
            <a:chExt cx="249733" cy="24973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346207" y="7689545"/>
            <a:ext cx="4205771" cy="1137643"/>
            <a:chOff x="-9006" y="-66675"/>
            <a:chExt cx="1140664" cy="308545"/>
          </a:xfrm>
        </p:grpSpPr>
        <p:sp>
          <p:nvSpPr>
            <p:cNvPr id="73" name="Freeform 73"/>
            <p:cNvSpPr/>
            <p:nvPr/>
          </p:nvSpPr>
          <p:spPr>
            <a:xfrm>
              <a:off x="-9006" y="-2544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5Tk (01)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0Tk (000)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0 (LED OFF)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7122035" y="6870292"/>
            <a:ext cx="693617" cy="693617"/>
            <a:chOff x="0" y="0"/>
            <a:chExt cx="249733" cy="249733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7815652" y="6870292"/>
            <a:ext cx="693617" cy="693617"/>
            <a:chOff x="0" y="0"/>
            <a:chExt cx="249733" cy="249733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9713940" y="6870292"/>
            <a:ext cx="693617" cy="693617"/>
            <a:chOff x="0" y="0"/>
            <a:chExt cx="249733" cy="249733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6792133" y="7689545"/>
            <a:ext cx="4205771" cy="1137643"/>
            <a:chOff x="-9006" y="-66675"/>
            <a:chExt cx="1140664" cy="308545"/>
          </a:xfrm>
        </p:grpSpPr>
        <p:sp>
          <p:nvSpPr>
            <p:cNvPr id="85" name="Freeform 85"/>
            <p:cNvSpPr/>
            <p:nvPr/>
          </p:nvSpPr>
          <p:spPr>
            <a:xfrm>
              <a:off x="-9006" y="-27045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5Tk more (01)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0Tk (000)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2812709" y="6870292"/>
            <a:ext cx="693617" cy="693617"/>
            <a:chOff x="0" y="0"/>
            <a:chExt cx="249733" cy="249733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3506326" y="6870292"/>
            <a:ext cx="693617" cy="693617"/>
            <a:chOff x="0" y="0"/>
            <a:chExt cx="249733" cy="249733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5324343" y="6870292"/>
            <a:ext cx="693617" cy="693617"/>
            <a:chOff x="0" y="0"/>
            <a:chExt cx="249733" cy="249733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2435742" y="7689545"/>
            <a:ext cx="4172565" cy="1137643"/>
            <a:chOff x="0" y="-66675"/>
            <a:chExt cx="1131658" cy="308545"/>
          </a:xfrm>
        </p:grpSpPr>
        <p:sp>
          <p:nvSpPr>
            <p:cNvPr id="97" name="Freeform 97"/>
            <p:cNvSpPr/>
            <p:nvPr/>
          </p:nvSpPr>
          <p:spPr>
            <a:xfrm>
              <a:off x="0" y="-27045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20Tk (11)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10Tk (010)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8506222" y="6870292"/>
            <a:ext cx="693617" cy="693617"/>
            <a:chOff x="0" y="0"/>
            <a:chExt cx="249733" cy="24973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379413" y="6870292"/>
            <a:ext cx="693617" cy="693617"/>
            <a:chOff x="0" y="0"/>
            <a:chExt cx="249733" cy="249733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4175216" y="6870292"/>
            <a:ext cx="693617" cy="693617"/>
            <a:chOff x="0" y="0"/>
            <a:chExt cx="249733" cy="249733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3631" y="3034959"/>
            <a:ext cx="3090317" cy="1687473"/>
            <a:chOff x="0" y="0"/>
            <a:chExt cx="813911" cy="444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911" cy="444437"/>
            </a:xfrm>
            <a:custGeom>
              <a:avLst/>
              <a:gdLst/>
              <a:ahLst/>
              <a:cxnLst/>
              <a:rect l="l" t="t" r="r" b="b"/>
              <a:pathLst>
                <a:path w="813911" h="444437">
                  <a:moveTo>
                    <a:pt x="127766" y="0"/>
                  </a:moveTo>
                  <a:lnTo>
                    <a:pt x="686145" y="0"/>
                  </a:lnTo>
                  <a:cubicBezTo>
                    <a:pt x="720030" y="0"/>
                    <a:pt x="752528" y="13461"/>
                    <a:pt x="776489" y="37422"/>
                  </a:cubicBezTo>
                  <a:cubicBezTo>
                    <a:pt x="800450" y="61383"/>
                    <a:pt x="813911" y="93880"/>
                    <a:pt x="813911" y="127766"/>
                  </a:cubicBezTo>
                  <a:lnTo>
                    <a:pt x="813911" y="316671"/>
                  </a:lnTo>
                  <a:cubicBezTo>
                    <a:pt x="813911" y="350557"/>
                    <a:pt x="800450" y="383055"/>
                    <a:pt x="776489" y="407015"/>
                  </a:cubicBezTo>
                  <a:cubicBezTo>
                    <a:pt x="752528" y="430976"/>
                    <a:pt x="720030" y="444437"/>
                    <a:pt x="686145" y="444437"/>
                  </a:cubicBezTo>
                  <a:lnTo>
                    <a:pt x="127766" y="444437"/>
                  </a:lnTo>
                  <a:cubicBezTo>
                    <a:pt x="93880" y="444437"/>
                    <a:pt x="61383" y="430976"/>
                    <a:pt x="37422" y="407015"/>
                  </a:cubicBezTo>
                  <a:cubicBezTo>
                    <a:pt x="13461" y="383055"/>
                    <a:pt x="0" y="350557"/>
                    <a:pt x="0" y="316671"/>
                  </a:cubicBezTo>
                  <a:lnTo>
                    <a:pt x="0" y="127766"/>
                  </a:lnTo>
                  <a:cubicBezTo>
                    <a:pt x="0" y="93880"/>
                    <a:pt x="13461" y="61383"/>
                    <a:pt x="37422" y="37422"/>
                  </a:cubicBezTo>
                  <a:cubicBezTo>
                    <a:pt x="61383" y="13461"/>
                    <a:pt x="93880" y="0"/>
                    <a:pt x="127766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3911" cy="52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75662"/>
            <a:ext cx="93417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83631" y="3893831"/>
            <a:ext cx="5675669" cy="3389502"/>
            <a:chOff x="0" y="0"/>
            <a:chExt cx="1494826" cy="8927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826" cy="892708"/>
            </a:xfrm>
            <a:custGeom>
              <a:avLst/>
              <a:gdLst/>
              <a:ahLst/>
              <a:cxnLst/>
              <a:rect l="l" t="t" r="r" b="b"/>
              <a:pathLst>
                <a:path w="1494826" h="892708">
                  <a:moveTo>
                    <a:pt x="69567" y="0"/>
                  </a:moveTo>
                  <a:lnTo>
                    <a:pt x="1425260" y="0"/>
                  </a:lnTo>
                  <a:cubicBezTo>
                    <a:pt x="1463680" y="0"/>
                    <a:pt x="1494826" y="31146"/>
                    <a:pt x="1494826" y="69567"/>
                  </a:cubicBezTo>
                  <a:lnTo>
                    <a:pt x="1494826" y="823142"/>
                  </a:lnTo>
                  <a:cubicBezTo>
                    <a:pt x="1494826" y="841592"/>
                    <a:pt x="1487497" y="859287"/>
                    <a:pt x="1474451" y="872333"/>
                  </a:cubicBezTo>
                  <a:cubicBezTo>
                    <a:pt x="1461404" y="885379"/>
                    <a:pt x="1443710" y="892708"/>
                    <a:pt x="1425260" y="892708"/>
                  </a:cubicBezTo>
                  <a:lnTo>
                    <a:pt x="69567" y="892708"/>
                  </a:lnTo>
                  <a:cubicBezTo>
                    <a:pt x="31146" y="892708"/>
                    <a:pt x="0" y="861562"/>
                    <a:pt x="0" y="823142"/>
                  </a:cubicBezTo>
                  <a:lnTo>
                    <a:pt x="0" y="69567"/>
                  </a:lnTo>
                  <a:cubicBezTo>
                    <a:pt x="0" y="31146"/>
                    <a:pt x="31146" y="0"/>
                    <a:pt x="6956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94826" cy="968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15Tk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633478" y="2829954"/>
            <a:ext cx="10435803" cy="4943962"/>
          </a:xfrm>
          <a:custGeom>
            <a:avLst/>
            <a:gdLst/>
            <a:ahLst/>
            <a:cxnLst/>
            <a:rect l="l" t="t" r="r" b="b"/>
            <a:pathLst>
              <a:path w="10435803" h="4943962">
                <a:moveTo>
                  <a:pt x="0" y="0"/>
                </a:moveTo>
                <a:lnTo>
                  <a:pt x="10435803" y="0"/>
                </a:lnTo>
                <a:lnTo>
                  <a:pt x="10435803" y="4943962"/>
                </a:lnTo>
                <a:lnTo>
                  <a:pt x="0" y="4943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915498" y="3051721"/>
            <a:ext cx="2505968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90949" y="4113952"/>
            <a:ext cx="5125451" cy="525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DE0F3F"/>
                </a:solidFill>
                <a:latin typeface="Poppins Bold"/>
                <a:ea typeface="Poppins Bold"/>
                <a:cs typeface="Poppins Bold"/>
                <a:sym typeface="Poppins Bold"/>
              </a:rPr>
              <a:t>Money/Purchase, Change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15498" y="4579556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6023" y="5029648"/>
            <a:ext cx="20463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15498" y="539076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49332" y="5840861"/>
            <a:ext cx="11802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15498" y="6206744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8747" y="6656836"/>
            <a:ext cx="17918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56343" y="4860544"/>
            <a:ext cx="3635210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0Tk State or 15Tk State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24684" y="5692394"/>
            <a:ext cx="15217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5Tk State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24684" y="6524244"/>
            <a:ext cx="164172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10Tk State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662"/>
            <a:ext cx="767138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945566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15Tk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6466" y="2698113"/>
            <a:ext cx="15515069" cy="5725799"/>
          </a:xfrm>
          <a:custGeom>
            <a:avLst/>
            <a:gdLst/>
            <a:ahLst/>
            <a:cxnLst/>
            <a:rect l="l" t="t" r="r" b="b"/>
            <a:pathLst>
              <a:path w="15515069" h="5725799">
                <a:moveTo>
                  <a:pt x="0" y="0"/>
                </a:moveTo>
                <a:lnTo>
                  <a:pt x="15515068" y="0"/>
                </a:lnTo>
                <a:lnTo>
                  <a:pt x="15515068" y="5725799"/>
                </a:lnTo>
                <a:lnTo>
                  <a:pt x="0" y="5725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15Tk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397806" y="2804953"/>
            <a:ext cx="15861494" cy="5444287"/>
          </a:xfrm>
          <a:custGeom>
            <a:avLst/>
            <a:gdLst/>
            <a:ahLst/>
            <a:cxnLst/>
            <a:rect l="l" t="t" r="r" b="b"/>
            <a:pathLst>
              <a:path w="15861494" h="5444287">
                <a:moveTo>
                  <a:pt x="0" y="0"/>
                </a:moveTo>
                <a:lnTo>
                  <a:pt x="15861494" y="0"/>
                </a:lnTo>
                <a:lnTo>
                  <a:pt x="15861494" y="5444287"/>
                </a:lnTo>
                <a:lnTo>
                  <a:pt x="0" y="5444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1686" y="107829"/>
            <a:ext cx="1254977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ASSIGNED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611"/>
            <a:ext cx="9243156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227522" y="5965894"/>
            <a:ext cx="691331" cy="691331"/>
            <a:chOff x="0" y="0"/>
            <a:chExt cx="249733" cy="249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15816" y="5965894"/>
            <a:ext cx="691331" cy="691331"/>
            <a:chOff x="0" y="0"/>
            <a:chExt cx="249733" cy="249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82500" y="5965894"/>
            <a:ext cx="691331" cy="691331"/>
            <a:chOff x="0" y="0"/>
            <a:chExt cx="249733" cy="249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28318" y="5965894"/>
            <a:ext cx="691331" cy="691331"/>
            <a:chOff x="0" y="0"/>
            <a:chExt cx="249733" cy="249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95003" y="5965894"/>
            <a:ext cx="691331" cy="691331"/>
            <a:chOff x="0" y="0"/>
            <a:chExt cx="249733" cy="2497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918853" y="6800667"/>
            <a:ext cx="691331" cy="691331"/>
            <a:chOff x="0" y="0"/>
            <a:chExt cx="249733" cy="2497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610183" y="6800667"/>
            <a:ext cx="691331" cy="691331"/>
            <a:chOff x="0" y="0"/>
            <a:chExt cx="249733" cy="2497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15Tk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06602" y="6800667"/>
            <a:ext cx="691331" cy="691331"/>
            <a:chOff x="0" y="0"/>
            <a:chExt cx="249733" cy="2497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227522" y="7617221"/>
            <a:ext cx="4158812" cy="1133892"/>
            <a:chOff x="0" y="-66675"/>
            <a:chExt cx="1131658" cy="308545"/>
          </a:xfrm>
        </p:grpSpPr>
        <p:sp>
          <p:nvSpPr>
            <p:cNvPr id="36" name="Freeform 36"/>
            <p:cNvSpPr/>
            <p:nvPr/>
          </p:nvSpPr>
          <p:spPr>
            <a:xfrm>
              <a:off x="0" y="-2411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940" y="0"/>
                  </a:moveTo>
                  <a:lnTo>
                    <a:pt x="1036718" y="0"/>
                  </a:lnTo>
                  <a:cubicBezTo>
                    <a:pt x="1061897" y="0"/>
                    <a:pt x="1086046" y="10003"/>
                    <a:pt x="1103850" y="27807"/>
                  </a:cubicBezTo>
                  <a:cubicBezTo>
                    <a:pt x="1121655" y="45612"/>
                    <a:pt x="1131658" y="69760"/>
                    <a:pt x="1131658" y="94940"/>
                  </a:cubicBezTo>
                  <a:lnTo>
                    <a:pt x="1131658" y="146930"/>
                  </a:lnTo>
                  <a:cubicBezTo>
                    <a:pt x="1131658" y="199364"/>
                    <a:pt x="1089152" y="241870"/>
                    <a:pt x="1036718" y="241870"/>
                  </a:cubicBezTo>
                  <a:lnTo>
                    <a:pt x="94940" y="241870"/>
                  </a:lnTo>
                  <a:cubicBezTo>
                    <a:pt x="42506" y="241870"/>
                    <a:pt x="0" y="199364"/>
                    <a:pt x="0" y="146930"/>
                  </a:cubicBezTo>
                  <a:lnTo>
                    <a:pt x="0" y="94940"/>
                  </a:lnTo>
                  <a:cubicBezTo>
                    <a:pt x="0" y="42506"/>
                    <a:pt x="42506" y="0"/>
                    <a:pt x="94940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20Tk (11)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5Tk (001)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227522" y="6800667"/>
            <a:ext cx="691331" cy="691331"/>
            <a:chOff x="0" y="0"/>
            <a:chExt cx="249733" cy="249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 rot="-5400000">
            <a:off x="6545318" y="1420434"/>
            <a:ext cx="3427226" cy="4925875"/>
          </a:xfrm>
          <a:custGeom>
            <a:avLst/>
            <a:gdLst/>
            <a:ahLst/>
            <a:cxnLst/>
            <a:rect l="l" t="t" r="r" b="b"/>
            <a:pathLst>
              <a:path w="3427226" h="4925875">
                <a:moveTo>
                  <a:pt x="0" y="0"/>
                </a:moveTo>
                <a:lnTo>
                  <a:pt x="3427226" y="0"/>
                </a:lnTo>
                <a:lnTo>
                  <a:pt x="3427226" y="4925875"/>
                </a:lnTo>
                <a:lnTo>
                  <a:pt x="0" y="4925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34" t="-4092" r="-4581" b="-3718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0" y="175728"/>
            <a:ext cx="604012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TEST CASE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3631" y="3034959"/>
            <a:ext cx="3090317" cy="1687473"/>
            <a:chOff x="0" y="0"/>
            <a:chExt cx="813911" cy="444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911" cy="444437"/>
            </a:xfrm>
            <a:custGeom>
              <a:avLst/>
              <a:gdLst/>
              <a:ahLst/>
              <a:cxnLst/>
              <a:rect l="l" t="t" r="r" b="b"/>
              <a:pathLst>
                <a:path w="813911" h="444437">
                  <a:moveTo>
                    <a:pt x="127766" y="0"/>
                  </a:moveTo>
                  <a:lnTo>
                    <a:pt x="686145" y="0"/>
                  </a:lnTo>
                  <a:cubicBezTo>
                    <a:pt x="720030" y="0"/>
                    <a:pt x="752528" y="13461"/>
                    <a:pt x="776489" y="37422"/>
                  </a:cubicBezTo>
                  <a:cubicBezTo>
                    <a:pt x="800450" y="61383"/>
                    <a:pt x="813911" y="93880"/>
                    <a:pt x="813911" y="127766"/>
                  </a:cubicBezTo>
                  <a:lnTo>
                    <a:pt x="813911" y="316671"/>
                  </a:lnTo>
                  <a:cubicBezTo>
                    <a:pt x="813911" y="350557"/>
                    <a:pt x="800450" y="383055"/>
                    <a:pt x="776489" y="407015"/>
                  </a:cubicBezTo>
                  <a:cubicBezTo>
                    <a:pt x="752528" y="430976"/>
                    <a:pt x="720030" y="444437"/>
                    <a:pt x="686145" y="444437"/>
                  </a:cubicBezTo>
                  <a:lnTo>
                    <a:pt x="127766" y="444437"/>
                  </a:lnTo>
                  <a:cubicBezTo>
                    <a:pt x="93880" y="444437"/>
                    <a:pt x="61383" y="430976"/>
                    <a:pt x="37422" y="407015"/>
                  </a:cubicBezTo>
                  <a:cubicBezTo>
                    <a:pt x="13461" y="383055"/>
                    <a:pt x="0" y="350557"/>
                    <a:pt x="0" y="316671"/>
                  </a:cubicBezTo>
                  <a:lnTo>
                    <a:pt x="0" y="127766"/>
                  </a:lnTo>
                  <a:cubicBezTo>
                    <a:pt x="0" y="93880"/>
                    <a:pt x="13461" y="61383"/>
                    <a:pt x="37422" y="37422"/>
                  </a:cubicBezTo>
                  <a:cubicBezTo>
                    <a:pt x="61383" y="13461"/>
                    <a:pt x="93880" y="0"/>
                    <a:pt x="127766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3911" cy="52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75662"/>
            <a:ext cx="93417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83631" y="3893831"/>
            <a:ext cx="5675669" cy="4396997"/>
            <a:chOff x="0" y="0"/>
            <a:chExt cx="1494826" cy="11580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826" cy="1158057"/>
            </a:xfrm>
            <a:custGeom>
              <a:avLst/>
              <a:gdLst/>
              <a:ahLst/>
              <a:cxnLst/>
              <a:rect l="l" t="t" r="r" b="b"/>
              <a:pathLst>
                <a:path w="1494826" h="1158057">
                  <a:moveTo>
                    <a:pt x="69567" y="0"/>
                  </a:moveTo>
                  <a:lnTo>
                    <a:pt x="1425260" y="0"/>
                  </a:lnTo>
                  <a:cubicBezTo>
                    <a:pt x="1463680" y="0"/>
                    <a:pt x="1494826" y="31146"/>
                    <a:pt x="1494826" y="69567"/>
                  </a:cubicBezTo>
                  <a:lnTo>
                    <a:pt x="1494826" y="1088490"/>
                  </a:lnTo>
                  <a:cubicBezTo>
                    <a:pt x="1494826" y="1126911"/>
                    <a:pt x="1463680" y="1158057"/>
                    <a:pt x="1425260" y="1158057"/>
                  </a:cubicBezTo>
                  <a:lnTo>
                    <a:pt x="69567" y="1158057"/>
                  </a:lnTo>
                  <a:cubicBezTo>
                    <a:pt x="51117" y="1158057"/>
                    <a:pt x="33422" y="1150728"/>
                    <a:pt x="20376" y="1137681"/>
                  </a:cubicBezTo>
                  <a:cubicBezTo>
                    <a:pt x="7329" y="1124635"/>
                    <a:pt x="0" y="1106940"/>
                    <a:pt x="0" y="1088490"/>
                  </a:cubicBezTo>
                  <a:lnTo>
                    <a:pt x="0" y="69567"/>
                  </a:lnTo>
                  <a:cubicBezTo>
                    <a:pt x="0" y="31146"/>
                    <a:pt x="31146" y="0"/>
                    <a:pt x="6956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94826" cy="1234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77277" y="1859031"/>
            <a:ext cx="8244204" cy="6842689"/>
          </a:xfrm>
          <a:custGeom>
            <a:avLst/>
            <a:gdLst/>
            <a:ahLst/>
            <a:cxnLst/>
            <a:rect l="l" t="t" r="r" b="b"/>
            <a:pathLst>
              <a:path w="8244204" h="6842689">
                <a:moveTo>
                  <a:pt x="0" y="0"/>
                </a:moveTo>
                <a:lnTo>
                  <a:pt x="8244204" y="0"/>
                </a:lnTo>
                <a:lnTo>
                  <a:pt x="8244204" y="6842689"/>
                </a:lnTo>
                <a:lnTo>
                  <a:pt x="0" y="68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915498" y="3051721"/>
            <a:ext cx="2505968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90949" y="4113952"/>
            <a:ext cx="5119774" cy="525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DE0F3F"/>
                </a:solidFill>
                <a:latin typeface="Poppins Bold"/>
                <a:ea typeface="Poppins Bold"/>
                <a:cs typeface="Poppins Bold"/>
                <a:sym typeface="Poppins Bold"/>
              </a:rPr>
              <a:t>Money/Purchase, Change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5498" y="4579556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06023" y="5029648"/>
            <a:ext cx="20463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15498" y="539076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9332" y="5840861"/>
            <a:ext cx="11802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15498" y="6206744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18747" y="6656836"/>
            <a:ext cx="17918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15498" y="702271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13390" y="7472811"/>
            <a:ext cx="189905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4684" y="4860544"/>
            <a:ext cx="36985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0Tk State or 20Tk State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24684" y="5692394"/>
            <a:ext cx="15217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5Tk State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24684" y="6524244"/>
            <a:ext cx="164172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10Tk State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24684" y="7356094"/>
            <a:ext cx="16411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15Tk State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31" name="Freeform 31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662"/>
            <a:ext cx="767138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001036" y="2264292"/>
            <a:ext cx="14285928" cy="6283261"/>
          </a:xfrm>
          <a:custGeom>
            <a:avLst/>
            <a:gdLst/>
            <a:ahLst/>
            <a:cxnLst/>
            <a:rect l="l" t="t" r="r" b="b"/>
            <a:pathLst>
              <a:path w="14285928" h="6283261">
                <a:moveTo>
                  <a:pt x="0" y="0"/>
                </a:moveTo>
                <a:lnTo>
                  <a:pt x="14285928" y="0"/>
                </a:lnTo>
                <a:lnTo>
                  <a:pt x="14285928" y="6283261"/>
                </a:lnTo>
                <a:lnTo>
                  <a:pt x="0" y="6283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1686" y="258763"/>
            <a:ext cx="4779030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OUTLINE</a:t>
            </a:r>
          </a:p>
        </p:txBody>
      </p:sp>
      <p:sp>
        <p:nvSpPr>
          <p:cNvPr id="7" name="AutoShape 7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52630" y="2236886"/>
            <a:ext cx="8958170" cy="633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SUMMARY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FSM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 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 AND EVALUATION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 DISTRIBUTION</a:t>
            </a:r>
          </a:p>
          <a:p>
            <a:pPr marL="963522" lvl="1" indent="-481761" algn="l">
              <a:lnSpc>
                <a:spcPts val="6247"/>
              </a:lnSpc>
              <a:buFont typeface="Arial"/>
              <a:buChar char="•"/>
            </a:pPr>
            <a:r>
              <a:rPr lang="en-US" sz="446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LIMITATIONS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8472" y="2227361"/>
            <a:ext cx="6784528" cy="253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5694" lvl="1" indent="-512847" algn="l">
              <a:lnSpc>
                <a:spcPts val="6651"/>
              </a:lnSpc>
              <a:buFont typeface="Arial"/>
              <a:buChar char="•"/>
            </a:pPr>
            <a:r>
              <a:rPr lang="en-US" sz="47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OBE OUTCOMES</a:t>
            </a:r>
          </a:p>
          <a:p>
            <a:pPr marL="1025694" lvl="1" indent="-512847" algn="l">
              <a:lnSpc>
                <a:spcPts val="6651"/>
              </a:lnSpc>
              <a:buFont typeface="Arial"/>
              <a:buChar char="•"/>
            </a:pPr>
            <a:r>
              <a:rPr lang="en-US" sz="47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</a:p>
          <a:p>
            <a:pPr marL="1025694" lvl="1" indent="-512847" algn="l">
              <a:lnSpc>
                <a:spcPts val="6651"/>
              </a:lnSpc>
              <a:buFont typeface="Arial"/>
              <a:buChar char="•"/>
            </a:pPr>
            <a:r>
              <a:rPr lang="en-US" sz="47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DEMONSTRATION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686" y="107829"/>
            <a:ext cx="1254977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ASSIGNED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788187" y="2443740"/>
            <a:ext cx="14711626" cy="6055157"/>
          </a:xfrm>
          <a:custGeom>
            <a:avLst/>
            <a:gdLst/>
            <a:ahLst/>
            <a:cxnLst/>
            <a:rect l="l" t="t" r="r" b="b"/>
            <a:pathLst>
              <a:path w="14711626" h="6055157">
                <a:moveTo>
                  <a:pt x="0" y="0"/>
                </a:moveTo>
                <a:lnTo>
                  <a:pt x="14711626" y="0"/>
                </a:lnTo>
                <a:lnTo>
                  <a:pt x="14711626" y="6055157"/>
                </a:lnTo>
                <a:lnTo>
                  <a:pt x="0" y="6055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611"/>
            <a:ext cx="9243156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4176161" y="5978447"/>
            <a:ext cx="693617" cy="693617"/>
            <a:chOff x="0" y="0"/>
            <a:chExt cx="249733" cy="249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6731" y="5978447"/>
            <a:ext cx="693617" cy="693617"/>
            <a:chOff x="0" y="0"/>
            <a:chExt cx="249733" cy="249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35620" y="5978447"/>
            <a:ext cx="693617" cy="693617"/>
            <a:chOff x="0" y="0"/>
            <a:chExt cx="249733" cy="249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86219" y="5978447"/>
            <a:ext cx="693617" cy="693617"/>
            <a:chOff x="0" y="0"/>
            <a:chExt cx="249733" cy="249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655108" y="5978447"/>
            <a:ext cx="693617" cy="693617"/>
            <a:chOff x="0" y="0"/>
            <a:chExt cx="249733" cy="2497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69778" y="6815981"/>
            <a:ext cx="693617" cy="693617"/>
            <a:chOff x="0" y="0"/>
            <a:chExt cx="249733" cy="2497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563395" y="6815981"/>
            <a:ext cx="693617" cy="693617"/>
            <a:chOff x="0" y="0"/>
            <a:chExt cx="249733" cy="2497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18784" y="5978447"/>
            <a:ext cx="693617" cy="693617"/>
            <a:chOff x="0" y="0"/>
            <a:chExt cx="249733" cy="2497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609354" y="5978447"/>
            <a:ext cx="693617" cy="693617"/>
            <a:chOff x="0" y="0"/>
            <a:chExt cx="249733" cy="2497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278243" y="5978447"/>
            <a:ext cx="693617" cy="693617"/>
            <a:chOff x="0" y="0"/>
            <a:chExt cx="249733" cy="2497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135448" y="5978447"/>
            <a:ext cx="693617" cy="693617"/>
            <a:chOff x="0" y="0"/>
            <a:chExt cx="249733" cy="249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804338" y="5978447"/>
            <a:ext cx="693617" cy="693617"/>
            <a:chOff x="0" y="0"/>
            <a:chExt cx="249733" cy="2497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8795973" y="3908088"/>
            <a:ext cx="557133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7064762" y="6815981"/>
            <a:ext cx="693617" cy="693617"/>
            <a:chOff x="0" y="0"/>
            <a:chExt cx="249733" cy="24973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176161" y="7635234"/>
            <a:ext cx="4172565" cy="1137643"/>
            <a:chOff x="0" y="-66675"/>
            <a:chExt cx="1131658" cy="308545"/>
          </a:xfrm>
        </p:grpSpPr>
        <p:sp>
          <p:nvSpPr>
            <p:cNvPr id="52" name="Freeform 52"/>
            <p:cNvSpPr/>
            <p:nvPr/>
          </p:nvSpPr>
          <p:spPr>
            <a:xfrm>
              <a:off x="0" y="-3209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5Tk (01)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0Tk (000)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0 (LED OFF)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918784" y="6815981"/>
            <a:ext cx="693617" cy="693617"/>
            <a:chOff x="0" y="0"/>
            <a:chExt cx="249733" cy="24973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612401" y="6815981"/>
            <a:ext cx="693617" cy="693617"/>
            <a:chOff x="0" y="0"/>
            <a:chExt cx="249733" cy="24973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510688" y="6815981"/>
            <a:ext cx="693617" cy="693617"/>
            <a:chOff x="0" y="0"/>
            <a:chExt cx="249733" cy="24973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563495" y="7635234"/>
            <a:ext cx="4231157" cy="1137643"/>
            <a:chOff x="-15891" y="-66675"/>
            <a:chExt cx="1147549" cy="308545"/>
          </a:xfrm>
        </p:grpSpPr>
        <p:sp>
          <p:nvSpPr>
            <p:cNvPr id="64" name="Freeform 64"/>
            <p:cNvSpPr/>
            <p:nvPr/>
          </p:nvSpPr>
          <p:spPr>
            <a:xfrm>
              <a:off x="-15891" y="-30972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20Tk more (11)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5Tk (001)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302971" y="6815981"/>
            <a:ext cx="693617" cy="693617"/>
            <a:chOff x="0" y="0"/>
            <a:chExt cx="249733" cy="24973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4176161" y="6815981"/>
            <a:ext cx="693617" cy="693617"/>
            <a:chOff x="0" y="0"/>
            <a:chExt cx="249733" cy="24973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 rot="-5400000">
            <a:off x="4658143" y="1495483"/>
            <a:ext cx="3438559" cy="4787111"/>
          </a:xfrm>
          <a:custGeom>
            <a:avLst/>
            <a:gdLst/>
            <a:ahLst/>
            <a:cxnLst/>
            <a:rect l="l" t="t" r="r" b="b"/>
            <a:pathLst>
              <a:path w="3438559" h="4787111">
                <a:moveTo>
                  <a:pt x="0" y="0"/>
                </a:moveTo>
                <a:lnTo>
                  <a:pt x="3438559" y="0"/>
                </a:lnTo>
                <a:lnTo>
                  <a:pt x="3438559" y="4787110"/>
                </a:lnTo>
                <a:lnTo>
                  <a:pt x="0" y="4787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80" b="-1500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 rot="-5400000">
            <a:off x="10121838" y="1426023"/>
            <a:ext cx="3438559" cy="4926031"/>
          </a:xfrm>
          <a:custGeom>
            <a:avLst/>
            <a:gdLst/>
            <a:ahLst/>
            <a:cxnLst/>
            <a:rect l="l" t="t" r="r" b="b"/>
            <a:pathLst>
              <a:path w="3438559" h="4926031">
                <a:moveTo>
                  <a:pt x="0" y="0"/>
                </a:moveTo>
                <a:lnTo>
                  <a:pt x="3438559" y="0"/>
                </a:lnTo>
                <a:lnTo>
                  <a:pt x="3438559" y="4926031"/>
                </a:lnTo>
                <a:lnTo>
                  <a:pt x="0" y="4926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15" t="-6888" r="-6185" b="-1727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Box 74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0" y="175728"/>
            <a:ext cx="604012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TEST CASE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3518" y="2684989"/>
            <a:ext cx="3090317" cy="1687473"/>
            <a:chOff x="0" y="0"/>
            <a:chExt cx="813911" cy="444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911" cy="444437"/>
            </a:xfrm>
            <a:custGeom>
              <a:avLst/>
              <a:gdLst/>
              <a:ahLst/>
              <a:cxnLst/>
              <a:rect l="l" t="t" r="r" b="b"/>
              <a:pathLst>
                <a:path w="813911" h="444437">
                  <a:moveTo>
                    <a:pt x="127766" y="0"/>
                  </a:moveTo>
                  <a:lnTo>
                    <a:pt x="686145" y="0"/>
                  </a:lnTo>
                  <a:cubicBezTo>
                    <a:pt x="720030" y="0"/>
                    <a:pt x="752528" y="13461"/>
                    <a:pt x="776489" y="37422"/>
                  </a:cubicBezTo>
                  <a:cubicBezTo>
                    <a:pt x="800450" y="61383"/>
                    <a:pt x="813911" y="93880"/>
                    <a:pt x="813911" y="127766"/>
                  </a:cubicBezTo>
                  <a:lnTo>
                    <a:pt x="813911" y="316671"/>
                  </a:lnTo>
                  <a:cubicBezTo>
                    <a:pt x="813911" y="350557"/>
                    <a:pt x="800450" y="383055"/>
                    <a:pt x="776489" y="407015"/>
                  </a:cubicBezTo>
                  <a:cubicBezTo>
                    <a:pt x="752528" y="430976"/>
                    <a:pt x="720030" y="444437"/>
                    <a:pt x="686145" y="444437"/>
                  </a:cubicBezTo>
                  <a:lnTo>
                    <a:pt x="127766" y="444437"/>
                  </a:lnTo>
                  <a:cubicBezTo>
                    <a:pt x="93880" y="444437"/>
                    <a:pt x="61383" y="430976"/>
                    <a:pt x="37422" y="407015"/>
                  </a:cubicBezTo>
                  <a:cubicBezTo>
                    <a:pt x="13461" y="383055"/>
                    <a:pt x="0" y="350557"/>
                    <a:pt x="0" y="316671"/>
                  </a:cubicBezTo>
                  <a:lnTo>
                    <a:pt x="0" y="127766"/>
                  </a:lnTo>
                  <a:cubicBezTo>
                    <a:pt x="0" y="93880"/>
                    <a:pt x="13461" y="61383"/>
                    <a:pt x="37422" y="37422"/>
                  </a:cubicBezTo>
                  <a:cubicBezTo>
                    <a:pt x="61383" y="13461"/>
                    <a:pt x="93880" y="0"/>
                    <a:pt x="127766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3911" cy="520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75662"/>
            <a:ext cx="93417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DIAGRAM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383518" y="3543861"/>
            <a:ext cx="5675669" cy="5112849"/>
            <a:chOff x="0" y="0"/>
            <a:chExt cx="1494826" cy="13465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826" cy="1346594"/>
            </a:xfrm>
            <a:custGeom>
              <a:avLst/>
              <a:gdLst/>
              <a:ahLst/>
              <a:cxnLst/>
              <a:rect l="l" t="t" r="r" b="b"/>
              <a:pathLst>
                <a:path w="1494826" h="1346594">
                  <a:moveTo>
                    <a:pt x="69567" y="0"/>
                  </a:moveTo>
                  <a:lnTo>
                    <a:pt x="1425260" y="0"/>
                  </a:lnTo>
                  <a:cubicBezTo>
                    <a:pt x="1463680" y="0"/>
                    <a:pt x="1494826" y="31146"/>
                    <a:pt x="1494826" y="69567"/>
                  </a:cubicBezTo>
                  <a:lnTo>
                    <a:pt x="1494826" y="1277027"/>
                  </a:lnTo>
                  <a:cubicBezTo>
                    <a:pt x="1494826" y="1295477"/>
                    <a:pt x="1487497" y="1313172"/>
                    <a:pt x="1474451" y="1326218"/>
                  </a:cubicBezTo>
                  <a:cubicBezTo>
                    <a:pt x="1461404" y="1339265"/>
                    <a:pt x="1443710" y="1346594"/>
                    <a:pt x="1425260" y="1346594"/>
                  </a:cubicBezTo>
                  <a:lnTo>
                    <a:pt x="69567" y="1346594"/>
                  </a:lnTo>
                  <a:cubicBezTo>
                    <a:pt x="31146" y="1346594"/>
                    <a:pt x="0" y="1315448"/>
                    <a:pt x="0" y="1277027"/>
                  </a:cubicBezTo>
                  <a:lnTo>
                    <a:pt x="0" y="69567"/>
                  </a:lnTo>
                  <a:cubicBezTo>
                    <a:pt x="0" y="31146"/>
                    <a:pt x="31146" y="0"/>
                    <a:pt x="6956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94826" cy="1422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25Tk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994172" y="2310549"/>
            <a:ext cx="8442788" cy="6321537"/>
          </a:xfrm>
          <a:custGeom>
            <a:avLst/>
            <a:gdLst/>
            <a:ahLst/>
            <a:cxnLst/>
            <a:rect l="l" t="t" r="r" b="b"/>
            <a:pathLst>
              <a:path w="8442788" h="6321537">
                <a:moveTo>
                  <a:pt x="0" y="0"/>
                </a:moveTo>
                <a:lnTo>
                  <a:pt x="8442788" y="0"/>
                </a:lnTo>
                <a:lnTo>
                  <a:pt x="8442788" y="6321538"/>
                </a:lnTo>
                <a:lnTo>
                  <a:pt x="0" y="6321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715385" y="2701751"/>
            <a:ext cx="2505968" cy="75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90836" y="3763981"/>
            <a:ext cx="5249364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DE0F3F"/>
                </a:solidFill>
                <a:latin typeface="Poppins Bold"/>
                <a:ea typeface="Poppins Bold"/>
                <a:cs typeface="Poppins Bold"/>
                <a:sym typeface="Poppins Bold"/>
              </a:rPr>
              <a:t>Money/Purchase, Change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15385" y="4229586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05910" y="4679678"/>
            <a:ext cx="20463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15385" y="504079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49219" y="5490891"/>
            <a:ext cx="11802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15385" y="5856774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18635" y="6306866"/>
            <a:ext cx="17918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15385" y="6672749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13277" y="7122840"/>
            <a:ext cx="189905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25307" y="4510573"/>
            <a:ext cx="3697056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0Tk State or 25Tk State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24572" y="5342423"/>
            <a:ext cx="15217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5Tk State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24572" y="6174274"/>
            <a:ext cx="164172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10Tk State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24572" y="7006124"/>
            <a:ext cx="16411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15Tk State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15980" y="7488724"/>
            <a:ext cx="3905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02578" y="7938815"/>
            <a:ext cx="212493" cy="45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94103" y="7822099"/>
            <a:ext cx="1703255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20Tk State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75662"/>
            <a:ext cx="767138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TABLE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611"/>
            <a:ext cx="12502561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221353" y="945566"/>
            <a:ext cx="3037947" cy="918160"/>
            <a:chOff x="0" y="0"/>
            <a:chExt cx="800118" cy="2418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25Tk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3008772" y="2407296"/>
            <a:ext cx="12270455" cy="5997254"/>
          </a:xfrm>
          <a:custGeom>
            <a:avLst/>
            <a:gdLst/>
            <a:ahLst/>
            <a:cxnLst/>
            <a:rect l="l" t="t" r="r" b="b"/>
            <a:pathLst>
              <a:path w="12270455" h="5997254">
                <a:moveTo>
                  <a:pt x="0" y="0"/>
                </a:moveTo>
                <a:lnTo>
                  <a:pt x="12270456" y="0"/>
                </a:lnTo>
                <a:lnTo>
                  <a:pt x="12270456" y="5997254"/>
                </a:lnTo>
                <a:lnTo>
                  <a:pt x="0" y="5997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25Tk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736951" y="2471134"/>
            <a:ext cx="12814098" cy="6111925"/>
          </a:xfrm>
          <a:custGeom>
            <a:avLst/>
            <a:gdLst/>
            <a:ahLst/>
            <a:cxnLst/>
            <a:rect l="l" t="t" r="r" b="b"/>
            <a:pathLst>
              <a:path w="12814098" h="6111925">
                <a:moveTo>
                  <a:pt x="0" y="0"/>
                </a:moveTo>
                <a:lnTo>
                  <a:pt x="12814098" y="0"/>
                </a:lnTo>
                <a:lnTo>
                  <a:pt x="12814098" y="6111925"/>
                </a:lnTo>
                <a:lnTo>
                  <a:pt x="0" y="611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1686" y="107829"/>
            <a:ext cx="1254977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STATE ASSIGNED TABLE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611"/>
            <a:ext cx="9243156" cy="83101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370773" y="5978447"/>
            <a:ext cx="693617" cy="693617"/>
            <a:chOff x="0" y="0"/>
            <a:chExt cx="249733" cy="249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61343" y="5978447"/>
            <a:ext cx="693617" cy="693617"/>
            <a:chOff x="0" y="0"/>
            <a:chExt cx="249733" cy="249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30232" y="5978447"/>
            <a:ext cx="693617" cy="693617"/>
            <a:chOff x="0" y="0"/>
            <a:chExt cx="249733" cy="249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80831" y="5978447"/>
            <a:ext cx="693617" cy="693617"/>
            <a:chOff x="0" y="0"/>
            <a:chExt cx="249733" cy="2497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49721" y="5978447"/>
            <a:ext cx="693617" cy="693617"/>
            <a:chOff x="0" y="0"/>
            <a:chExt cx="249733" cy="2497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064390" y="6815981"/>
            <a:ext cx="693617" cy="693617"/>
            <a:chOff x="0" y="0"/>
            <a:chExt cx="249733" cy="2497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758007" y="6815981"/>
            <a:ext cx="693617" cy="693617"/>
            <a:chOff x="0" y="0"/>
            <a:chExt cx="249733" cy="2497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13396" y="5978447"/>
            <a:ext cx="693617" cy="693617"/>
            <a:chOff x="0" y="0"/>
            <a:chExt cx="249733" cy="2497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803966" y="5978447"/>
            <a:ext cx="693617" cy="693617"/>
            <a:chOff x="0" y="0"/>
            <a:chExt cx="249733" cy="2497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472855" y="5978447"/>
            <a:ext cx="693617" cy="693617"/>
            <a:chOff x="0" y="0"/>
            <a:chExt cx="249733" cy="2497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330061" y="5978447"/>
            <a:ext cx="693617" cy="693617"/>
            <a:chOff x="0" y="0"/>
            <a:chExt cx="249733" cy="249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998950" y="5978447"/>
            <a:ext cx="693617" cy="693617"/>
            <a:chOff x="0" y="0"/>
            <a:chExt cx="249733" cy="24973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25Tk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8006993" y="3889711"/>
            <a:ext cx="557133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6259374" y="6815981"/>
            <a:ext cx="693617" cy="693617"/>
            <a:chOff x="0" y="0"/>
            <a:chExt cx="249733" cy="24973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3370773" y="7635234"/>
            <a:ext cx="4172565" cy="1137643"/>
            <a:chOff x="0" y="-66675"/>
            <a:chExt cx="1131658" cy="308545"/>
          </a:xfrm>
        </p:grpSpPr>
        <p:sp>
          <p:nvSpPr>
            <p:cNvPr id="52" name="Freeform 52"/>
            <p:cNvSpPr/>
            <p:nvPr/>
          </p:nvSpPr>
          <p:spPr>
            <a:xfrm>
              <a:off x="0" y="-3209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20Tk (11)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0Tk (000)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0 (LED OFF)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113396" y="6815981"/>
            <a:ext cx="693617" cy="693617"/>
            <a:chOff x="0" y="0"/>
            <a:chExt cx="249733" cy="24973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9807013" y="6815981"/>
            <a:ext cx="693617" cy="693617"/>
            <a:chOff x="0" y="0"/>
            <a:chExt cx="249733" cy="24973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705300" y="6815981"/>
            <a:ext cx="693617" cy="693617"/>
            <a:chOff x="0" y="0"/>
            <a:chExt cx="249733" cy="24973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169D53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8816699" y="7635234"/>
            <a:ext cx="4172565" cy="1137643"/>
            <a:chOff x="0" y="-66675"/>
            <a:chExt cx="1131658" cy="308545"/>
          </a:xfrm>
        </p:grpSpPr>
        <p:sp>
          <p:nvSpPr>
            <p:cNvPr id="64" name="Freeform 64"/>
            <p:cNvSpPr/>
            <p:nvPr/>
          </p:nvSpPr>
          <p:spPr>
            <a:xfrm>
              <a:off x="0" y="-32090"/>
              <a:ext cx="1131658" cy="241870"/>
            </a:xfrm>
            <a:custGeom>
              <a:avLst/>
              <a:gdLst/>
              <a:ahLst/>
              <a:cxnLst/>
              <a:rect l="l" t="t" r="r" b="b"/>
              <a:pathLst>
                <a:path w="1131658" h="241870">
                  <a:moveTo>
                    <a:pt x="94627" y="0"/>
                  </a:moveTo>
                  <a:lnTo>
                    <a:pt x="1037031" y="0"/>
                  </a:lnTo>
                  <a:cubicBezTo>
                    <a:pt x="1062127" y="0"/>
                    <a:pt x="1086196" y="9970"/>
                    <a:pt x="1103942" y="27716"/>
                  </a:cubicBezTo>
                  <a:cubicBezTo>
                    <a:pt x="1121688" y="45462"/>
                    <a:pt x="1131658" y="69530"/>
                    <a:pt x="1131658" y="94627"/>
                  </a:cubicBezTo>
                  <a:lnTo>
                    <a:pt x="1131658" y="147242"/>
                  </a:lnTo>
                  <a:cubicBezTo>
                    <a:pt x="1131658" y="172339"/>
                    <a:pt x="1121688" y="196408"/>
                    <a:pt x="1103942" y="214154"/>
                  </a:cubicBezTo>
                  <a:cubicBezTo>
                    <a:pt x="1086196" y="231900"/>
                    <a:pt x="1062127" y="241870"/>
                    <a:pt x="1037031" y="241870"/>
                  </a:cubicBezTo>
                  <a:lnTo>
                    <a:pt x="94627" y="241870"/>
                  </a:lnTo>
                  <a:cubicBezTo>
                    <a:pt x="69530" y="241870"/>
                    <a:pt x="45462" y="231900"/>
                    <a:pt x="27716" y="214154"/>
                  </a:cubicBezTo>
                  <a:cubicBezTo>
                    <a:pt x="9970" y="196408"/>
                    <a:pt x="0" y="172339"/>
                    <a:pt x="0" y="147242"/>
                  </a:cubicBezTo>
                  <a:lnTo>
                    <a:pt x="0" y="94627"/>
                  </a:lnTo>
                  <a:cubicBezTo>
                    <a:pt x="0" y="69530"/>
                    <a:pt x="9970" y="45462"/>
                    <a:pt x="27716" y="27716"/>
                  </a:cubicBezTo>
                  <a:cubicBezTo>
                    <a:pt x="45462" y="9970"/>
                    <a:pt x="69530" y="0"/>
                    <a:pt x="94627" y="0"/>
                  </a:cubicBezTo>
                  <a:close/>
                </a:path>
              </a:pathLst>
            </a:custGeom>
            <a:solidFill>
              <a:srgbClr val="F3F4E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66675"/>
              <a:ext cx="1131658" cy="308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CASH IN = 10Tk more (10)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CHANGE= 5Tk (001)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PURCHASE = 1 (LED ON)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497583" y="6815981"/>
            <a:ext cx="693617" cy="693617"/>
            <a:chOff x="0" y="0"/>
            <a:chExt cx="249733" cy="24973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FF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3370773" y="6815981"/>
            <a:ext cx="693617" cy="693617"/>
            <a:chOff x="0" y="0"/>
            <a:chExt cx="249733" cy="249733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49733" cy="249733"/>
            </a:xfrm>
            <a:custGeom>
              <a:avLst/>
              <a:gdLst/>
              <a:ahLst/>
              <a:cxnLst/>
              <a:rect l="l" t="t" r="r" b="b"/>
              <a:pathLst>
                <a:path w="249733" h="249733">
                  <a:moveTo>
                    <a:pt x="0" y="0"/>
                  </a:moveTo>
                  <a:lnTo>
                    <a:pt x="249733" y="0"/>
                  </a:lnTo>
                  <a:lnTo>
                    <a:pt x="249733" y="249733"/>
                  </a:lnTo>
                  <a:lnTo>
                    <a:pt x="0" y="249733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gradFill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66675"/>
              <a:ext cx="249733" cy="31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 rot="-5400000">
            <a:off x="3841438" y="1348381"/>
            <a:ext cx="3438559" cy="5081314"/>
          </a:xfrm>
          <a:custGeom>
            <a:avLst/>
            <a:gdLst/>
            <a:ahLst/>
            <a:cxnLst/>
            <a:rect l="l" t="t" r="r" b="b"/>
            <a:pathLst>
              <a:path w="3438559" h="5081314">
                <a:moveTo>
                  <a:pt x="0" y="0"/>
                </a:moveTo>
                <a:lnTo>
                  <a:pt x="3438559" y="0"/>
                </a:lnTo>
                <a:lnTo>
                  <a:pt x="3438559" y="5081314"/>
                </a:lnTo>
                <a:lnTo>
                  <a:pt x="0" y="508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32" t="-2305" r="-5385" b="-1561"/>
            </a:stretch>
          </a:blipFill>
          <a:ln w="38100" cap="sq">
            <a:gradFill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 rot="-5400000">
            <a:off x="9385015" y="1350215"/>
            <a:ext cx="3437213" cy="5078992"/>
          </a:xfrm>
          <a:custGeom>
            <a:avLst/>
            <a:gdLst/>
            <a:ahLst/>
            <a:cxnLst/>
            <a:rect l="l" t="t" r="r" b="b"/>
            <a:pathLst>
              <a:path w="3437213" h="5078992">
                <a:moveTo>
                  <a:pt x="0" y="0"/>
                </a:moveTo>
                <a:lnTo>
                  <a:pt x="3437213" y="0"/>
                </a:lnTo>
                <a:lnTo>
                  <a:pt x="3437213" y="5078992"/>
                </a:lnTo>
                <a:lnTo>
                  <a:pt x="0" y="5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42" t="-1405" r="-4153" b="-28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4" name="TextBox 74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0" y="175728"/>
            <a:ext cx="6040121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TEST CASE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399" y="2738941"/>
            <a:ext cx="9275539" cy="5809722"/>
          </a:xfrm>
          <a:custGeom>
            <a:avLst/>
            <a:gdLst/>
            <a:ahLst/>
            <a:cxnLst/>
            <a:rect l="l" t="t" r="r" b="b"/>
            <a:pathLst>
              <a:path w="9275539" h="5809722">
                <a:moveTo>
                  <a:pt x="0" y="0"/>
                </a:moveTo>
                <a:lnTo>
                  <a:pt x="9275539" y="0"/>
                </a:lnTo>
                <a:lnTo>
                  <a:pt x="9275539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25951" y="2681480"/>
            <a:ext cx="5054024" cy="5809722"/>
          </a:xfrm>
          <a:custGeom>
            <a:avLst/>
            <a:gdLst/>
            <a:ahLst/>
            <a:cxnLst/>
            <a:rect l="l" t="t" r="r" b="b"/>
            <a:pathLst>
              <a:path w="5054024" h="5809722">
                <a:moveTo>
                  <a:pt x="0" y="0"/>
                </a:moveTo>
                <a:lnTo>
                  <a:pt x="5054024" y="0"/>
                </a:lnTo>
                <a:lnTo>
                  <a:pt x="5054024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-976080" y="1636712"/>
            <a:ext cx="10120080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75662"/>
            <a:ext cx="866583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VERILOG CODE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0" name="Freeform 10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26F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8503" y="2710211"/>
            <a:ext cx="4834440" cy="5809722"/>
          </a:xfrm>
          <a:custGeom>
            <a:avLst/>
            <a:gdLst/>
            <a:ahLst/>
            <a:cxnLst/>
            <a:rect l="l" t="t" r="r" b="b"/>
            <a:pathLst>
              <a:path w="4834440" h="5809722">
                <a:moveTo>
                  <a:pt x="0" y="0"/>
                </a:moveTo>
                <a:lnTo>
                  <a:pt x="4834440" y="0"/>
                </a:lnTo>
                <a:lnTo>
                  <a:pt x="483444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51517" y="2710211"/>
            <a:ext cx="6768630" cy="5809722"/>
          </a:xfrm>
          <a:custGeom>
            <a:avLst/>
            <a:gdLst/>
            <a:ahLst/>
            <a:cxnLst/>
            <a:rect l="l" t="t" r="r" b="b"/>
            <a:pathLst>
              <a:path w="6768630" h="5809722">
                <a:moveTo>
                  <a:pt x="0" y="0"/>
                </a:moveTo>
                <a:lnTo>
                  <a:pt x="6768630" y="0"/>
                </a:lnTo>
                <a:lnTo>
                  <a:pt x="676863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-976080" y="1636712"/>
            <a:ext cx="10120080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75662"/>
            <a:ext cx="866583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VERILOG CODE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0" name="Freeform 10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221353" y="877733"/>
            <a:ext cx="3037947" cy="918160"/>
            <a:chOff x="0" y="0"/>
            <a:chExt cx="800118" cy="2418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0118" cy="241820"/>
            </a:xfrm>
            <a:custGeom>
              <a:avLst/>
              <a:gdLst/>
              <a:ahLst/>
              <a:cxnLst/>
              <a:rect l="l" t="t" r="r" b="b"/>
              <a:pathLst>
                <a:path w="800118" h="241820">
                  <a:moveTo>
                    <a:pt x="120910" y="0"/>
                  </a:moveTo>
                  <a:lnTo>
                    <a:pt x="679208" y="0"/>
                  </a:lnTo>
                  <a:cubicBezTo>
                    <a:pt x="745985" y="0"/>
                    <a:pt x="800118" y="54133"/>
                    <a:pt x="800118" y="120910"/>
                  </a:cubicBezTo>
                  <a:lnTo>
                    <a:pt x="800118" y="120910"/>
                  </a:lnTo>
                  <a:cubicBezTo>
                    <a:pt x="800118" y="187687"/>
                    <a:pt x="745985" y="241820"/>
                    <a:pt x="679208" y="241820"/>
                  </a:cubicBezTo>
                  <a:lnTo>
                    <a:pt x="120910" y="241820"/>
                  </a:lnTo>
                  <a:cubicBezTo>
                    <a:pt x="54133" y="241820"/>
                    <a:pt x="0" y="187687"/>
                    <a:pt x="0" y="120910"/>
                  </a:cubicBezTo>
                  <a:lnTo>
                    <a:pt x="0" y="120910"/>
                  </a:lnTo>
                  <a:cubicBezTo>
                    <a:pt x="0" y="54133"/>
                    <a:pt x="54133" y="0"/>
                    <a:pt x="120910" y="0"/>
                  </a:cubicBezTo>
                  <a:close/>
                </a:path>
              </a:pathLst>
            </a:custGeom>
            <a:solidFill>
              <a:srgbClr val="26F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00118" cy="30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PRODUCT: 20Tk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765691" y="2271224"/>
            <a:ext cx="10756618" cy="6400187"/>
          </a:xfrm>
          <a:custGeom>
            <a:avLst/>
            <a:gdLst/>
            <a:ahLst/>
            <a:cxnLst/>
            <a:rect l="l" t="t" r="r" b="b"/>
            <a:pathLst>
              <a:path w="10756618" h="6400187">
                <a:moveTo>
                  <a:pt x="0" y="0"/>
                </a:moveTo>
                <a:lnTo>
                  <a:pt x="10756618" y="0"/>
                </a:lnTo>
                <a:lnTo>
                  <a:pt x="10756618" y="6400188"/>
                </a:lnTo>
                <a:lnTo>
                  <a:pt x="0" y="6400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1686" y="107829"/>
            <a:ext cx="11727873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WORK DISTRIBUTION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735184" y="258763"/>
            <a:ext cx="912981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LIMITATIONS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4121" y="1589086"/>
            <a:ext cx="17180641" cy="726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9"/>
              </a:lnSpc>
            </a:pPr>
            <a:endParaRPr/>
          </a:p>
          <a:p>
            <a:pPr algn="l">
              <a:lnSpc>
                <a:spcPts val="5179"/>
              </a:lnSpc>
            </a:pPr>
            <a:r>
              <a:rPr lang="en-US" sz="3699" b="1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Reset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In our vending machine, if the reset button is pressed at any point during operation, the machine will reset and display the cash-in value as 0, regardless of any cash that has already been inserted. It does not return the previously inserted cash if the reset button is pressed.</a:t>
            </a:r>
          </a:p>
          <a:p>
            <a:pPr algn="l">
              <a:lnSpc>
                <a:spcPts val="5179"/>
              </a:lnSpc>
            </a:pPr>
            <a:r>
              <a:rPr lang="en-US" sz="3699" b="1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Amount of money: 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vending machine only accepts cash denominations of 5 TK, 10 TK, and 20 TK, limiting its flexibility to handle other amounts. Another drawback is </a:t>
            </a:r>
          </a:p>
          <a:p>
            <a:pPr algn="l">
              <a:lnSpc>
                <a:spcPts val="5179"/>
              </a:lnSpc>
            </a:pPr>
            <a:r>
              <a:rPr lang="en-US" sz="3699" b="1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Acceptance</a:t>
            </a:r>
            <a:r>
              <a:rPr lang="en-US" sz="3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lack of a display to indicate the cash inserted and the cash returned (in TK), which reduces the user-friendliness of the vending machine.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686" y="258763"/>
            <a:ext cx="6111862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SUMMARY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76879"/>
            <a:ext cx="16230600" cy="214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This project aims to develop a smart and interactive vending machine system. This system uses a finite-state machine (FSM) on a field-programmable gate array (FPGA). The FSM manages the vending machine's functions, such as </a:t>
            </a:r>
            <a:r>
              <a:rPr lang="en-US" sz="30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accepting coins</a:t>
            </a:r>
            <a:r>
              <a:rPr lang="en-US" sz="30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>
                <a:solidFill>
                  <a:srgbClr val="233DFF"/>
                </a:solidFill>
                <a:latin typeface="Poppins"/>
                <a:ea typeface="Poppins"/>
                <a:cs typeface="Poppins"/>
                <a:sym typeface="Poppins"/>
              </a:rPr>
              <a:t>dispensing products</a:t>
            </a:r>
            <a:r>
              <a:rPr lang="en-US" sz="30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3000">
                <a:solidFill>
                  <a:srgbClr val="169D53"/>
                </a:solidFill>
                <a:latin typeface="Poppins"/>
                <a:ea typeface="Poppins"/>
                <a:cs typeface="Poppins"/>
                <a:sym typeface="Poppins"/>
              </a:rPr>
              <a:t>giving user feedback</a:t>
            </a:r>
            <a:r>
              <a:rPr lang="en-US" sz="30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4" name="AutoShape 4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1" name="Freeform 11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131178" y="4731754"/>
            <a:ext cx="1341775" cy="1687768"/>
          </a:xfrm>
          <a:custGeom>
            <a:avLst/>
            <a:gdLst/>
            <a:ahLst/>
            <a:cxnLst/>
            <a:rect l="l" t="t" r="r" b="b"/>
            <a:pathLst>
              <a:path w="1341775" h="1687768">
                <a:moveTo>
                  <a:pt x="0" y="0"/>
                </a:moveTo>
                <a:lnTo>
                  <a:pt x="1341776" y="0"/>
                </a:lnTo>
                <a:lnTo>
                  <a:pt x="1341776" y="1687767"/>
                </a:lnTo>
                <a:lnTo>
                  <a:pt x="0" y="168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729918" y="7037878"/>
            <a:ext cx="1758976" cy="1739188"/>
          </a:xfrm>
          <a:custGeom>
            <a:avLst/>
            <a:gdLst/>
            <a:ahLst/>
            <a:cxnLst/>
            <a:rect l="l" t="t" r="r" b="b"/>
            <a:pathLst>
              <a:path w="1758976" h="1739188">
                <a:moveTo>
                  <a:pt x="0" y="0"/>
                </a:moveTo>
                <a:lnTo>
                  <a:pt x="1758976" y="0"/>
                </a:lnTo>
                <a:lnTo>
                  <a:pt x="1758976" y="1739187"/>
                </a:lnTo>
                <a:lnTo>
                  <a:pt x="0" y="1739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820375" y="4706044"/>
            <a:ext cx="1578063" cy="1687768"/>
          </a:xfrm>
          <a:custGeom>
            <a:avLst/>
            <a:gdLst/>
            <a:ahLst/>
            <a:cxnLst/>
            <a:rect l="l" t="t" r="r" b="b"/>
            <a:pathLst>
              <a:path w="1578063" h="1687768">
                <a:moveTo>
                  <a:pt x="0" y="0"/>
                </a:moveTo>
                <a:lnTo>
                  <a:pt x="1578062" y="0"/>
                </a:lnTo>
                <a:lnTo>
                  <a:pt x="1578062" y="1687768"/>
                </a:lnTo>
                <a:lnTo>
                  <a:pt x="0" y="1687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131178" y="7089298"/>
            <a:ext cx="1668780" cy="1687768"/>
          </a:xfrm>
          <a:custGeom>
            <a:avLst/>
            <a:gdLst/>
            <a:ahLst/>
            <a:cxnLst/>
            <a:rect l="l" t="t" r="r" b="b"/>
            <a:pathLst>
              <a:path w="1668780" h="1687768">
                <a:moveTo>
                  <a:pt x="0" y="0"/>
                </a:moveTo>
                <a:lnTo>
                  <a:pt x="1668781" y="0"/>
                </a:lnTo>
                <a:lnTo>
                  <a:pt x="1668781" y="1687767"/>
                </a:lnTo>
                <a:lnTo>
                  <a:pt x="0" y="1687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959300" y="5311212"/>
            <a:ext cx="2593899" cy="425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75251" y="7668756"/>
            <a:ext cx="2206127" cy="425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Feedback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22803" y="7668756"/>
            <a:ext cx="904131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FPGA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75251" y="5311212"/>
            <a:ext cx="4408289" cy="45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FSM (Finite-State Machine)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1686" y="107829"/>
            <a:ext cx="912981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OBE OUTCOMES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136979"/>
            <a:ext cx="18288000" cy="5633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1"/>
              </a:lnSpc>
            </a:pPr>
            <a:endParaRPr dirty="0"/>
          </a:p>
          <a:p>
            <a:pPr marL="874596" lvl="1" indent="-437298" algn="l">
              <a:lnSpc>
                <a:spcPts val="5671"/>
              </a:lnSpc>
              <a:buFont typeface="Arial"/>
              <a:buChar char="•"/>
            </a:pPr>
            <a:r>
              <a:rPr lang="en-US" sz="4050" b="1" dirty="0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CO3</a:t>
            </a:r>
            <a:r>
              <a:rPr lang="en-US" sz="40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Design a digital system to solve a relevant problem with due considerations to social, cultural, and environmental concerns </a:t>
            </a:r>
            <a:r>
              <a:rPr lang="en-US" sz="4050" b="1" dirty="0">
                <a:solidFill>
                  <a:srgbClr val="169D53"/>
                </a:solidFill>
                <a:latin typeface="Poppins Bold"/>
                <a:ea typeface="Poppins Bold"/>
                <a:cs typeface="Poppins Bold"/>
                <a:sym typeface="Poppins Bold"/>
              </a:rPr>
              <a:t>(PO(c))</a:t>
            </a:r>
          </a:p>
          <a:p>
            <a:pPr algn="l">
              <a:lnSpc>
                <a:spcPts val="5531"/>
              </a:lnSpc>
            </a:pPr>
            <a:endParaRPr lang="en-US" sz="4050" b="1" dirty="0">
              <a:solidFill>
                <a:srgbClr val="169D53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853006" lvl="1" indent="-426503" algn="l">
              <a:lnSpc>
                <a:spcPts val="5531"/>
              </a:lnSpc>
              <a:buFont typeface="Arial"/>
              <a:buChar char="•"/>
            </a:pPr>
            <a:r>
              <a:rPr lang="en-US" sz="3950" b="1" dirty="0">
                <a:solidFill>
                  <a:srgbClr val="B50404"/>
                </a:solidFill>
                <a:latin typeface="Poppins Bold"/>
                <a:ea typeface="Poppins Bold"/>
                <a:cs typeface="Poppins Bold"/>
                <a:sym typeface="Poppins Bold"/>
              </a:rPr>
              <a:t>CO5</a:t>
            </a:r>
            <a:r>
              <a:rPr lang="en-US" sz="39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work effectively as an individual and as a team member towards the successful completion of the project</a:t>
            </a:r>
          </a:p>
          <a:p>
            <a:pPr algn="l">
              <a:lnSpc>
                <a:spcPts val="5531"/>
              </a:lnSpc>
            </a:pPr>
            <a:r>
              <a:rPr lang="en-US" sz="39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3950" b="1" dirty="0">
                <a:solidFill>
                  <a:srgbClr val="169D53"/>
                </a:solidFill>
                <a:latin typeface="Poppins Bold"/>
                <a:ea typeface="Poppins Bold"/>
                <a:cs typeface="Poppins Bold"/>
                <a:sym typeface="Poppins Bold"/>
              </a:rPr>
              <a:t>(PO(</a:t>
            </a:r>
            <a:r>
              <a:rPr lang="en-US" sz="3950" b="1" dirty="0" err="1">
                <a:solidFill>
                  <a:srgbClr val="169D53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sz="3950" b="1" dirty="0">
                <a:solidFill>
                  <a:srgbClr val="169D53"/>
                </a:solidFill>
                <a:latin typeface="Poppins Bold"/>
                <a:ea typeface="Poppins Bold"/>
                <a:cs typeface="Poppins Bold"/>
                <a:sym typeface="Poppins Bold"/>
              </a:rPr>
              <a:t>))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514350" y="175596"/>
            <a:ext cx="912981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895" y="2419533"/>
            <a:ext cx="17478211" cy="535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442" lvl="1" indent="-328221" algn="l">
              <a:lnSpc>
                <a:spcPts val="4256"/>
              </a:lnSpc>
              <a:buAutoNum type="arabicPeriod"/>
            </a:pPr>
            <a:r>
              <a:rPr lang="en-US" sz="30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M. Morris Mano “Digital logic and computer design” 3rd edition pearson.</a:t>
            </a:r>
          </a:p>
          <a:p>
            <a:pPr marL="656442" lvl="1" indent="-328221" algn="l">
              <a:lnSpc>
                <a:spcPts val="4256"/>
              </a:lnSpc>
              <a:buAutoNum type="arabicPeriod"/>
            </a:pPr>
            <a:r>
              <a:rPr lang="en-US" sz="30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Stephen Brown and Zvonko Vranesic “Fundamentals of Digital Logic with Verilog Design” 3rd edition.</a:t>
            </a:r>
          </a:p>
          <a:p>
            <a:pPr marL="656442" lvl="1" indent="-328221" algn="l">
              <a:lnSpc>
                <a:spcPts val="4256"/>
              </a:lnSpc>
              <a:buAutoNum type="arabicPeriod"/>
            </a:pPr>
            <a:r>
              <a:rPr lang="en-US" sz="30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Muhammad Ali Qureshi “Design and implementation of vending machine using Verilog” 2nd international conference on networking and information technology. IPCSIT vol.17, pp-6 (2011).</a:t>
            </a:r>
          </a:p>
          <a:p>
            <a:pPr marL="656442" lvl="1" indent="-328221" algn="l">
              <a:lnSpc>
                <a:spcPts val="4256"/>
              </a:lnSpc>
              <a:buAutoNum type="arabicPeriod"/>
            </a:pPr>
            <a:r>
              <a:rPr lang="en-US" sz="30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B. jyothi, Isarah, A.srinivas “Implementation of FPGA based smart vending machine ” international journal of engineering research and application (IJERA) 2248-9622. National conference on development advances and trend in engineering science (NCDATES 09th and 10th January 2015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553545"/>
            <a:ext cx="13957458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2294362"/>
            <a:ext cx="8449776" cy="6353913"/>
          </a:xfrm>
          <a:custGeom>
            <a:avLst/>
            <a:gdLst/>
            <a:ahLst/>
            <a:cxnLst/>
            <a:rect l="l" t="t" r="r" b="b"/>
            <a:pathLst>
              <a:path w="8449776" h="6353913">
                <a:moveTo>
                  <a:pt x="0" y="0"/>
                </a:moveTo>
                <a:lnTo>
                  <a:pt x="8449776" y="0"/>
                </a:lnTo>
                <a:lnTo>
                  <a:pt x="8449776" y="6353913"/>
                </a:lnTo>
                <a:lnTo>
                  <a:pt x="0" y="6353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118907" y="2294362"/>
            <a:ext cx="7002969" cy="6353913"/>
          </a:xfrm>
          <a:custGeom>
            <a:avLst/>
            <a:gdLst/>
            <a:ahLst/>
            <a:cxnLst/>
            <a:rect l="l" t="t" r="r" b="b"/>
            <a:pathLst>
              <a:path w="7002969" h="6353913">
                <a:moveTo>
                  <a:pt x="0" y="0"/>
                </a:moveTo>
                <a:lnTo>
                  <a:pt x="7002969" y="0"/>
                </a:lnTo>
                <a:lnTo>
                  <a:pt x="7002969" y="6353913"/>
                </a:lnTo>
                <a:lnTo>
                  <a:pt x="0" y="6353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-199026" y="175662"/>
            <a:ext cx="912981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USER MANUAL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2761" y="6429745"/>
            <a:ext cx="3458816" cy="2414488"/>
            <a:chOff x="0" y="0"/>
            <a:chExt cx="910964" cy="6359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0964" cy="635914"/>
            </a:xfrm>
            <a:custGeom>
              <a:avLst/>
              <a:gdLst/>
              <a:ahLst/>
              <a:cxnLst/>
              <a:rect l="l" t="t" r="r" b="b"/>
              <a:pathLst>
                <a:path w="910964" h="635914">
                  <a:moveTo>
                    <a:pt x="114154" y="0"/>
                  </a:moveTo>
                  <a:lnTo>
                    <a:pt x="796810" y="0"/>
                  </a:lnTo>
                  <a:cubicBezTo>
                    <a:pt x="827085" y="0"/>
                    <a:pt x="856121" y="12027"/>
                    <a:pt x="877529" y="33435"/>
                  </a:cubicBezTo>
                  <a:cubicBezTo>
                    <a:pt x="898937" y="54843"/>
                    <a:pt x="910964" y="83879"/>
                    <a:pt x="910964" y="114154"/>
                  </a:cubicBezTo>
                  <a:lnTo>
                    <a:pt x="910964" y="521760"/>
                  </a:lnTo>
                  <a:cubicBezTo>
                    <a:pt x="910964" y="552036"/>
                    <a:pt x="898937" y="581072"/>
                    <a:pt x="877529" y="602480"/>
                  </a:cubicBezTo>
                  <a:cubicBezTo>
                    <a:pt x="856121" y="623888"/>
                    <a:pt x="827085" y="635914"/>
                    <a:pt x="796810" y="635914"/>
                  </a:cubicBezTo>
                  <a:lnTo>
                    <a:pt x="114154" y="635914"/>
                  </a:lnTo>
                  <a:cubicBezTo>
                    <a:pt x="83879" y="635914"/>
                    <a:pt x="54843" y="623888"/>
                    <a:pt x="33435" y="602480"/>
                  </a:cubicBezTo>
                  <a:cubicBezTo>
                    <a:pt x="12027" y="581072"/>
                    <a:pt x="0" y="552036"/>
                    <a:pt x="0" y="521760"/>
                  </a:cubicBezTo>
                  <a:lnTo>
                    <a:pt x="0" y="114154"/>
                  </a:lnTo>
                  <a:cubicBezTo>
                    <a:pt x="0" y="83879"/>
                    <a:pt x="12027" y="54843"/>
                    <a:pt x="33435" y="33435"/>
                  </a:cubicBezTo>
                  <a:cubicBezTo>
                    <a:pt x="54843" y="12027"/>
                    <a:pt x="83879" y="0"/>
                    <a:pt x="1141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10964" cy="712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12761" y="3499471"/>
            <a:ext cx="3455646" cy="3800281"/>
            <a:chOff x="0" y="0"/>
            <a:chExt cx="5778500" cy="6354794"/>
          </a:xfrm>
        </p:grpSpPr>
        <p:sp>
          <p:nvSpPr>
            <p:cNvPr id="6" name="Freeform 6"/>
            <p:cNvSpPr/>
            <p:nvPr/>
          </p:nvSpPr>
          <p:spPr>
            <a:xfrm rot="24000">
              <a:off x="-14117" y="-11307"/>
              <a:ext cx="5814729" cy="6386194"/>
            </a:xfrm>
            <a:custGeom>
              <a:avLst/>
              <a:gdLst/>
              <a:ahLst/>
              <a:cxnLst/>
              <a:rect l="l" t="t" r="r" b="b"/>
              <a:pathLst>
                <a:path w="5814729" h="6386194">
                  <a:moveTo>
                    <a:pt x="2881185" y="11384"/>
                  </a:moveTo>
                  <a:cubicBezTo>
                    <a:pt x="1250544" y="22769"/>
                    <a:pt x="0" y="1176661"/>
                    <a:pt x="12386" y="2950876"/>
                  </a:cubicBezTo>
                  <a:cubicBezTo>
                    <a:pt x="21179" y="4210366"/>
                    <a:pt x="36370" y="6386194"/>
                    <a:pt x="36370" y="6386194"/>
                  </a:cubicBezTo>
                  <a:lnTo>
                    <a:pt x="2925549" y="6366024"/>
                  </a:lnTo>
                  <a:lnTo>
                    <a:pt x="5814729" y="6345853"/>
                  </a:lnTo>
                  <a:cubicBezTo>
                    <a:pt x="5814729" y="6345853"/>
                    <a:pt x="5799538" y="4170025"/>
                    <a:pt x="5790745" y="2910535"/>
                  </a:cubicBezTo>
                  <a:cubicBezTo>
                    <a:pt x="5778359" y="1136320"/>
                    <a:pt x="4511825" y="0"/>
                    <a:pt x="2881185" y="11384"/>
                  </a:cubicBezTo>
                  <a:close/>
                </a:path>
              </a:pathLst>
            </a:custGeom>
            <a:blipFill>
              <a:blip r:embed="rId2"/>
              <a:stretch>
                <a:fillRect l="-1697" t="-53035" b="-12999"/>
              </a:stretch>
            </a:blipFill>
            <a:ln w="6667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16160" y="5896345"/>
            <a:ext cx="3458816" cy="2947888"/>
            <a:chOff x="0" y="0"/>
            <a:chExt cx="910964" cy="7763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0964" cy="776398"/>
            </a:xfrm>
            <a:custGeom>
              <a:avLst/>
              <a:gdLst/>
              <a:ahLst/>
              <a:cxnLst/>
              <a:rect l="l" t="t" r="r" b="b"/>
              <a:pathLst>
                <a:path w="910964" h="776398">
                  <a:moveTo>
                    <a:pt x="114154" y="0"/>
                  </a:moveTo>
                  <a:lnTo>
                    <a:pt x="796810" y="0"/>
                  </a:lnTo>
                  <a:cubicBezTo>
                    <a:pt x="827085" y="0"/>
                    <a:pt x="856121" y="12027"/>
                    <a:pt x="877529" y="33435"/>
                  </a:cubicBezTo>
                  <a:cubicBezTo>
                    <a:pt x="898937" y="54843"/>
                    <a:pt x="910964" y="83879"/>
                    <a:pt x="910964" y="114154"/>
                  </a:cubicBezTo>
                  <a:lnTo>
                    <a:pt x="910964" y="662244"/>
                  </a:lnTo>
                  <a:cubicBezTo>
                    <a:pt x="910964" y="692520"/>
                    <a:pt x="898937" y="721555"/>
                    <a:pt x="877529" y="742964"/>
                  </a:cubicBezTo>
                  <a:cubicBezTo>
                    <a:pt x="856121" y="764372"/>
                    <a:pt x="827085" y="776398"/>
                    <a:pt x="796810" y="776398"/>
                  </a:cubicBezTo>
                  <a:lnTo>
                    <a:pt x="114154" y="776398"/>
                  </a:lnTo>
                  <a:cubicBezTo>
                    <a:pt x="83879" y="776398"/>
                    <a:pt x="54843" y="764372"/>
                    <a:pt x="33435" y="742964"/>
                  </a:cubicBezTo>
                  <a:cubicBezTo>
                    <a:pt x="12027" y="721555"/>
                    <a:pt x="0" y="692520"/>
                    <a:pt x="0" y="662244"/>
                  </a:cubicBezTo>
                  <a:lnTo>
                    <a:pt x="0" y="114154"/>
                  </a:lnTo>
                  <a:cubicBezTo>
                    <a:pt x="0" y="83879"/>
                    <a:pt x="12027" y="54843"/>
                    <a:pt x="33435" y="33435"/>
                  </a:cubicBezTo>
                  <a:cubicBezTo>
                    <a:pt x="54843" y="12027"/>
                    <a:pt x="83879" y="0"/>
                    <a:pt x="1141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10964" cy="852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27401" y="6429745"/>
            <a:ext cx="3458816" cy="2414488"/>
            <a:chOff x="0" y="0"/>
            <a:chExt cx="910964" cy="6359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0964" cy="635914"/>
            </a:xfrm>
            <a:custGeom>
              <a:avLst/>
              <a:gdLst/>
              <a:ahLst/>
              <a:cxnLst/>
              <a:rect l="l" t="t" r="r" b="b"/>
              <a:pathLst>
                <a:path w="910964" h="635914">
                  <a:moveTo>
                    <a:pt x="114154" y="0"/>
                  </a:moveTo>
                  <a:lnTo>
                    <a:pt x="796810" y="0"/>
                  </a:lnTo>
                  <a:cubicBezTo>
                    <a:pt x="827085" y="0"/>
                    <a:pt x="856121" y="12027"/>
                    <a:pt x="877529" y="33435"/>
                  </a:cubicBezTo>
                  <a:cubicBezTo>
                    <a:pt x="898937" y="54843"/>
                    <a:pt x="910964" y="83879"/>
                    <a:pt x="910964" y="114154"/>
                  </a:cubicBezTo>
                  <a:lnTo>
                    <a:pt x="910964" y="521760"/>
                  </a:lnTo>
                  <a:cubicBezTo>
                    <a:pt x="910964" y="552036"/>
                    <a:pt x="898937" y="581072"/>
                    <a:pt x="877529" y="602480"/>
                  </a:cubicBezTo>
                  <a:cubicBezTo>
                    <a:pt x="856121" y="623888"/>
                    <a:pt x="827085" y="635914"/>
                    <a:pt x="796810" y="635914"/>
                  </a:cubicBezTo>
                  <a:lnTo>
                    <a:pt x="114154" y="635914"/>
                  </a:lnTo>
                  <a:cubicBezTo>
                    <a:pt x="83879" y="635914"/>
                    <a:pt x="54843" y="623888"/>
                    <a:pt x="33435" y="602480"/>
                  </a:cubicBezTo>
                  <a:cubicBezTo>
                    <a:pt x="12027" y="581072"/>
                    <a:pt x="0" y="552036"/>
                    <a:pt x="0" y="521760"/>
                  </a:cubicBezTo>
                  <a:lnTo>
                    <a:pt x="0" y="114154"/>
                  </a:lnTo>
                  <a:cubicBezTo>
                    <a:pt x="0" y="83879"/>
                    <a:pt x="12027" y="54843"/>
                    <a:pt x="33435" y="33435"/>
                  </a:cubicBezTo>
                  <a:cubicBezTo>
                    <a:pt x="54843" y="12027"/>
                    <a:pt x="83879" y="0"/>
                    <a:pt x="1141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910964" cy="712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16422" y="6429745"/>
            <a:ext cx="3458816" cy="2414488"/>
            <a:chOff x="0" y="0"/>
            <a:chExt cx="910964" cy="6359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0964" cy="635914"/>
            </a:xfrm>
            <a:custGeom>
              <a:avLst/>
              <a:gdLst/>
              <a:ahLst/>
              <a:cxnLst/>
              <a:rect l="l" t="t" r="r" b="b"/>
              <a:pathLst>
                <a:path w="910964" h="635914">
                  <a:moveTo>
                    <a:pt x="114154" y="0"/>
                  </a:moveTo>
                  <a:lnTo>
                    <a:pt x="796810" y="0"/>
                  </a:lnTo>
                  <a:cubicBezTo>
                    <a:pt x="827085" y="0"/>
                    <a:pt x="856121" y="12027"/>
                    <a:pt x="877529" y="33435"/>
                  </a:cubicBezTo>
                  <a:cubicBezTo>
                    <a:pt x="898937" y="54843"/>
                    <a:pt x="910964" y="83879"/>
                    <a:pt x="910964" y="114154"/>
                  </a:cubicBezTo>
                  <a:lnTo>
                    <a:pt x="910964" y="521760"/>
                  </a:lnTo>
                  <a:cubicBezTo>
                    <a:pt x="910964" y="552036"/>
                    <a:pt x="898937" y="581072"/>
                    <a:pt x="877529" y="602480"/>
                  </a:cubicBezTo>
                  <a:cubicBezTo>
                    <a:pt x="856121" y="623888"/>
                    <a:pt x="827085" y="635914"/>
                    <a:pt x="796810" y="635914"/>
                  </a:cubicBezTo>
                  <a:lnTo>
                    <a:pt x="114154" y="635914"/>
                  </a:lnTo>
                  <a:cubicBezTo>
                    <a:pt x="83879" y="635914"/>
                    <a:pt x="54843" y="623888"/>
                    <a:pt x="33435" y="602480"/>
                  </a:cubicBezTo>
                  <a:cubicBezTo>
                    <a:pt x="12027" y="581072"/>
                    <a:pt x="0" y="552036"/>
                    <a:pt x="0" y="521760"/>
                  </a:cubicBezTo>
                  <a:lnTo>
                    <a:pt x="0" y="114154"/>
                  </a:lnTo>
                  <a:cubicBezTo>
                    <a:pt x="0" y="83879"/>
                    <a:pt x="12027" y="54843"/>
                    <a:pt x="33435" y="33435"/>
                  </a:cubicBezTo>
                  <a:cubicBezTo>
                    <a:pt x="54843" y="12027"/>
                    <a:pt x="83879" y="0"/>
                    <a:pt x="1141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910964" cy="712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14478" y="3502338"/>
            <a:ext cx="3455646" cy="3797414"/>
            <a:chOff x="0" y="0"/>
            <a:chExt cx="57785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29514" y="3502338"/>
            <a:ext cx="3444008" cy="3797414"/>
            <a:chOff x="0" y="0"/>
            <a:chExt cx="5759039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9038" cy="6350000"/>
            </a:xfrm>
            <a:custGeom>
              <a:avLst/>
              <a:gdLst/>
              <a:ahLst/>
              <a:cxnLst/>
              <a:rect l="l" t="t" r="r" b="b"/>
              <a:pathLst>
                <a:path w="5759038" h="6350000">
                  <a:moveTo>
                    <a:pt x="2879519" y="0"/>
                  </a:moveTo>
                  <a:cubicBezTo>
                    <a:pt x="1254331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79519" y="6350000"/>
                  </a:lnTo>
                  <a:lnTo>
                    <a:pt x="5759038" y="6350000"/>
                  </a:lnTo>
                  <a:cubicBezTo>
                    <a:pt x="5759038" y="6350000"/>
                    <a:pt x="5759038" y="4175760"/>
                    <a:pt x="5759038" y="2917190"/>
                  </a:cubicBezTo>
                  <a:cubicBezTo>
                    <a:pt x="5759038" y="1144270"/>
                    <a:pt x="4504707" y="0"/>
                    <a:pt x="2879519" y="0"/>
                  </a:cubicBezTo>
                  <a:close/>
                </a:path>
              </a:pathLst>
            </a:custGeom>
            <a:blipFill>
              <a:blip r:embed="rId3"/>
              <a:stretch>
                <a:fillRect l="-80850" t="-91030" r="-65792" b="-108219"/>
              </a:stretch>
            </a:blipFill>
            <a:ln w="6667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119592" y="3502338"/>
            <a:ext cx="3455646" cy="3797414"/>
            <a:chOff x="0" y="0"/>
            <a:chExt cx="57785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4"/>
              <a:stretch>
                <a:fillRect t="-18292" b="-18292"/>
              </a:stretch>
            </a:blipFill>
            <a:ln w="6667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AutoShape 22"/>
          <p:cNvSpPr/>
          <p:nvPr/>
        </p:nvSpPr>
        <p:spPr>
          <a:xfrm>
            <a:off x="-976080" y="2430187"/>
            <a:ext cx="19264080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5521443" y="3502338"/>
            <a:ext cx="3448681" cy="3797414"/>
            <a:chOff x="0" y="0"/>
            <a:chExt cx="5766853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66853" cy="6350000"/>
            </a:xfrm>
            <a:custGeom>
              <a:avLst/>
              <a:gdLst/>
              <a:ahLst/>
              <a:cxnLst/>
              <a:rect l="l" t="t" r="r" b="b"/>
              <a:pathLst>
                <a:path w="5766853" h="6350000">
                  <a:moveTo>
                    <a:pt x="2883427" y="0"/>
                  </a:moveTo>
                  <a:cubicBezTo>
                    <a:pt x="1256033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3427" y="6350000"/>
                  </a:lnTo>
                  <a:lnTo>
                    <a:pt x="5766853" y="6350000"/>
                  </a:lnTo>
                  <a:cubicBezTo>
                    <a:pt x="5766853" y="6350000"/>
                    <a:pt x="5766853" y="4175760"/>
                    <a:pt x="5766853" y="2917190"/>
                  </a:cubicBezTo>
                  <a:cubicBezTo>
                    <a:pt x="5766853" y="1144270"/>
                    <a:pt x="4510820" y="0"/>
                    <a:pt x="2883427" y="0"/>
                  </a:cubicBezTo>
                  <a:close/>
                </a:path>
              </a:pathLst>
            </a:custGeom>
            <a:blipFill>
              <a:blip r:embed="rId5"/>
              <a:stretch>
                <a:fillRect t="-10544" b="-10544"/>
              </a:stretch>
            </a:blipFill>
            <a:ln w="6667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25475" y="7392135"/>
            <a:ext cx="2833390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Nilanjana Majumder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Medha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11401" y="7392135"/>
            <a:ext cx="1075730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Shanta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Sarker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92504" y="7392135"/>
            <a:ext cx="2306389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Sheikh Munkasir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Ahmed Rafeed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03172" y="7392135"/>
            <a:ext cx="1915269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Arpon Kumar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Chanda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76379" y="8269705"/>
            <a:ext cx="116085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E6C2BF"/>
                </a:solidFill>
                <a:latin typeface="Poppins Bold"/>
                <a:ea typeface="Poppins Bold"/>
                <a:cs typeface="Poppins Bold"/>
                <a:sym typeface="Poppins Bold"/>
              </a:rPr>
              <a:t>2006109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29267" y="8285115"/>
            <a:ext cx="109403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E6C2BF"/>
                </a:solidFill>
                <a:latin typeface="Poppins Bold"/>
                <a:ea typeface="Poppins Bold"/>
                <a:cs typeface="Poppins Bold"/>
                <a:sym typeface="Poppins Bold"/>
              </a:rPr>
              <a:t>2006110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92994" y="8285115"/>
            <a:ext cx="115803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E6C2BF"/>
                </a:solidFill>
                <a:latin typeface="Poppins Bold"/>
                <a:ea typeface="Poppins Bold"/>
                <a:cs typeface="Poppins Bold"/>
                <a:sym typeface="Poppins Bold"/>
              </a:rPr>
              <a:t>2006103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01981" y="8285115"/>
            <a:ext cx="117112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E6C2BF"/>
                </a:solidFill>
                <a:latin typeface="Poppins Bold"/>
                <a:ea typeface="Poppins Bold"/>
                <a:cs typeface="Poppins Bold"/>
                <a:sym typeface="Poppins Bold"/>
              </a:rPr>
              <a:t>2006100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988741" y="163237"/>
            <a:ext cx="7210151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b="1" dirty="0">
                <a:solidFill>
                  <a:srgbClr val="353F8D"/>
                </a:solidFill>
                <a:latin typeface="TT Fors Bold"/>
                <a:ea typeface="TT Fors Bold"/>
                <a:cs typeface="TT Fors Bold"/>
                <a:sym typeface="TT Fors Bold"/>
              </a:rPr>
              <a:t>GROUP 8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40" name="Freeform 40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686" y="258763"/>
            <a:ext cx="10583566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LITERATURE REVIEW</a:t>
            </a:r>
          </a:p>
        </p:txBody>
      </p:sp>
      <p:sp>
        <p:nvSpPr>
          <p:cNvPr id="3" name="AutoShape 3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5330573"/>
            <a:ext cx="7757227" cy="929354"/>
            <a:chOff x="0" y="0"/>
            <a:chExt cx="1779911" cy="213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79911" cy="213242"/>
            </a:xfrm>
            <a:custGeom>
              <a:avLst/>
              <a:gdLst/>
              <a:ahLst/>
              <a:cxnLst/>
              <a:rect l="l" t="t" r="r" b="b"/>
              <a:pathLst>
                <a:path w="1779911" h="213242">
                  <a:moveTo>
                    <a:pt x="50899" y="0"/>
                  </a:moveTo>
                  <a:lnTo>
                    <a:pt x="1729012" y="0"/>
                  </a:lnTo>
                  <a:cubicBezTo>
                    <a:pt x="1742511" y="0"/>
                    <a:pt x="1755457" y="5363"/>
                    <a:pt x="1765003" y="14908"/>
                  </a:cubicBezTo>
                  <a:cubicBezTo>
                    <a:pt x="1774548" y="24454"/>
                    <a:pt x="1779911" y="37400"/>
                    <a:pt x="1779911" y="50899"/>
                  </a:cubicBezTo>
                  <a:lnTo>
                    <a:pt x="1779911" y="162343"/>
                  </a:lnTo>
                  <a:cubicBezTo>
                    <a:pt x="1779911" y="175842"/>
                    <a:pt x="1774548" y="188788"/>
                    <a:pt x="1765003" y="198334"/>
                  </a:cubicBezTo>
                  <a:cubicBezTo>
                    <a:pt x="1755457" y="207879"/>
                    <a:pt x="1742511" y="213242"/>
                    <a:pt x="1729012" y="213242"/>
                  </a:cubicBezTo>
                  <a:lnTo>
                    <a:pt x="50899" y="213242"/>
                  </a:lnTo>
                  <a:cubicBezTo>
                    <a:pt x="22788" y="213242"/>
                    <a:pt x="0" y="190454"/>
                    <a:pt x="0" y="162343"/>
                  </a:cubicBezTo>
                  <a:lnTo>
                    <a:pt x="0" y="50899"/>
                  </a:lnTo>
                  <a:cubicBezTo>
                    <a:pt x="0" y="22788"/>
                    <a:pt x="22788" y="0"/>
                    <a:pt x="50899" y="0"/>
                  </a:cubicBezTo>
                  <a:close/>
                </a:path>
              </a:pathLst>
            </a:custGeom>
            <a:solidFill>
              <a:srgbClr val="ADD8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779911" cy="279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209548"/>
            <a:ext cx="16230600" cy="249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To design the vending machines using FSM, several studies have been conducted. Some notable ones are: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and implementation of vending machine using Verilog. [3]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of FPGA-based smart vending machine. [4]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1180" y="5462257"/>
            <a:ext cx="7312265" cy="66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2"/>
              </a:lnSpc>
              <a:spcBef>
                <a:spcPct val="0"/>
              </a:spcBef>
            </a:pPr>
            <a:r>
              <a:rPr lang="en-US" sz="3673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 of Previous works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2477" y="6356072"/>
            <a:ext cx="13841323" cy="1232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3457" lvl="1" indent="-371728" algn="l">
              <a:lnSpc>
                <a:spcPts val="4820"/>
              </a:lnSpc>
              <a:buFont typeface="Arial"/>
              <a:buChar char="•"/>
            </a:pPr>
            <a:r>
              <a:rPr lang="en-US" sz="344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Accepts coins of denominations 5 and 10TK only (Limited)</a:t>
            </a:r>
          </a:p>
          <a:p>
            <a:pPr marL="743457" lvl="1" indent="-371728" algn="l">
              <a:lnSpc>
                <a:spcPts val="4820"/>
              </a:lnSpc>
              <a:buFont typeface="Arial"/>
              <a:buChar char="•"/>
            </a:pPr>
            <a:r>
              <a:rPr lang="en-US" sz="344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 mechanism for incrementally adding more cash.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125" y="4761958"/>
            <a:ext cx="2677419" cy="3113278"/>
          </a:xfrm>
          <a:custGeom>
            <a:avLst/>
            <a:gdLst/>
            <a:ahLst/>
            <a:cxnLst/>
            <a:rect l="l" t="t" r="r" b="b"/>
            <a:pathLst>
              <a:path w="2677419" h="3113278">
                <a:moveTo>
                  <a:pt x="0" y="0"/>
                </a:moveTo>
                <a:lnTo>
                  <a:pt x="2677419" y="0"/>
                </a:lnTo>
                <a:lnTo>
                  <a:pt x="2677419" y="3113277"/>
                </a:lnTo>
                <a:lnTo>
                  <a:pt x="0" y="311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55550" y="5057336"/>
            <a:ext cx="2958970" cy="2522522"/>
          </a:xfrm>
          <a:custGeom>
            <a:avLst/>
            <a:gdLst/>
            <a:ahLst/>
            <a:cxnLst/>
            <a:rect l="l" t="t" r="r" b="b"/>
            <a:pathLst>
              <a:path w="2958970" h="2522522">
                <a:moveTo>
                  <a:pt x="0" y="0"/>
                </a:moveTo>
                <a:lnTo>
                  <a:pt x="2958970" y="0"/>
                </a:lnTo>
                <a:lnTo>
                  <a:pt x="2958970" y="2522521"/>
                </a:lnTo>
                <a:lnTo>
                  <a:pt x="0" y="2522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24969" y="4895166"/>
            <a:ext cx="3455977" cy="2846861"/>
          </a:xfrm>
          <a:custGeom>
            <a:avLst/>
            <a:gdLst/>
            <a:ahLst/>
            <a:cxnLst/>
            <a:rect l="l" t="t" r="r" b="b"/>
            <a:pathLst>
              <a:path w="3455977" h="2846861">
                <a:moveTo>
                  <a:pt x="0" y="0"/>
                </a:moveTo>
                <a:lnTo>
                  <a:pt x="3455976" y="0"/>
                </a:lnTo>
                <a:lnTo>
                  <a:pt x="3455976" y="2846861"/>
                </a:lnTo>
                <a:lnTo>
                  <a:pt x="0" y="2846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1686" y="258763"/>
            <a:ext cx="8465674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9943" y="2051108"/>
            <a:ext cx="16574832" cy="218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 vending machine is a self-service device that dispenses products like snacks &amp; drinks to customers after they make a payment. The vending machine typically accepts coins, handles product selection, and dispenses the selected product if sufficient funds have been deposited.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0757" y="8294335"/>
            <a:ext cx="182269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Select item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76463" y="8294335"/>
            <a:ext cx="1867537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Insert coin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6185" y="8294335"/>
            <a:ext cx="3455977" cy="44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purchased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7" name="Freeform 1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686" y="258763"/>
            <a:ext cx="8465674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477" y="2041583"/>
            <a:ext cx="16574832" cy="639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Finite State Machine (FSM)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 is a sequential circuit that operates with a fixed (finite) number of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states. 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At any given moment, the machine resides in one specific state. The machine transitions from one state to another based on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input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 signals; this process is referred to as a transition, and the total number of states is known as the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modulus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An FSM is composed of a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state register and combinational logic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5039"/>
              </a:lnSpc>
            </a:pPr>
            <a:endParaRPr lang="en-US" sz="3599" dirty="0">
              <a:solidFill>
                <a:srgbClr val="202D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3599" b="1" dirty="0">
                <a:solidFill>
                  <a:srgbClr val="202D10"/>
                </a:solidFill>
                <a:latin typeface="Poppins Bold"/>
                <a:ea typeface="Poppins Bold"/>
                <a:cs typeface="Poppins Bold"/>
                <a:sym typeface="Poppins Bold"/>
              </a:rPr>
              <a:t>State Diagram</a:t>
            </a:r>
            <a:r>
              <a:rPr lang="en-US" sz="3599" dirty="0">
                <a:solidFill>
                  <a:srgbClr val="202D10"/>
                </a:solidFill>
                <a:latin typeface="Poppins"/>
                <a:ea typeface="Poppins"/>
                <a:cs typeface="Poppins"/>
                <a:sym typeface="Poppins"/>
              </a:rPr>
              <a:t> is a directed graph where the nodes depict the internal states, and the arrows represent the transitions between these states.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endParaRPr lang="en-US" sz="3599" dirty="0">
              <a:solidFill>
                <a:srgbClr val="202D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976080" y="1636712"/>
            <a:ext cx="12923373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11" name="Freeform 11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97701" y="175662"/>
            <a:ext cx="8656093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TYPES OF FSM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976080" y="1553545"/>
            <a:ext cx="13955476" cy="83167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66477" y="2014692"/>
            <a:ext cx="3086100" cy="692851"/>
            <a:chOff x="0" y="0"/>
            <a:chExt cx="812800" cy="1824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2479"/>
            </a:xfrm>
            <a:custGeom>
              <a:avLst/>
              <a:gdLst/>
              <a:ahLst/>
              <a:cxnLst/>
              <a:rect l="l" t="t" r="r" b="b"/>
              <a:pathLst>
                <a:path w="812800" h="182479">
                  <a:moveTo>
                    <a:pt x="91240" y="0"/>
                  </a:moveTo>
                  <a:lnTo>
                    <a:pt x="721560" y="0"/>
                  </a:lnTo>
                  <a:cubicBezTo>
                    <a:pt x="771951" y="0"/>
                    <a:pt x="812800" y="40849"/>
                    <a:pt x="812800" y="91240"/>
                  </a:cubicBezTo>
                  <a:lnTo>
                    <a:pt x="812800" y="91240"/>
                  </a:lnTo>
                  <a:cubicBezTo>
                    <a:pt x="812800" y="141630"/>
                    <a:pt x="771951" y="182479"/>
                    <a:pt x="721560" y="182479"/>
                  </a:cubicBezTo>
                  <a:lnTo>
                    <a:pt x="91240" y="182479"/>
                  </a:lnTo>
                  <a:cubicBezTo>
                    <a:pt x="40849" y="182479"/>
                    <a:pt x="0" y="141630"/>
                    <a:pt x="0" y="91240"/>
                  </a:cubicBezTo>
                  <a:lnTo>
                    <a:pt x="0" y="91240"/>
                  </a:lnTo>
                  <a:cubicBezTo>
                    <a:pt x="0" y="40849"/>
                    <a:pt x="40849" y="0"/>
                    <a:pt x="9124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249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MOORE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6477" y="5572725"/>
            <a:ext cx="3086100" cy="692851"/>
            <a:chOff x="0" y="0"/>
            <a:chExt cx="812800" cy="1824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82479"/>
            </a:xfrm>
            <a:custGeom>
              <a:avLst/>
              <a:gdLst/>
              <a:ahLst/>
              <a:cxnLst/>
              <a:rect l="l" t="t" r="r" b="b"/>
              <a:pathLst>
                <a:path w="812800" h="182479">
                  <a:moveTo>
                    <a:pt x="91240" y="0"/>
                  </a:moveTo>
                  <a:lnTo>
                    <a:pt x="721560" y="0"/>
                  </a:lnTo>
                  <a:cubicBezTo>
                    <a:pt x="771951" y="0"/>
                    <a:pt x="812800" y="40849"/>
                    <a:pt x="812800" y="91240"/>
                  </a:cubicBezTo>
                  <a:lnTo>
                    <a:pt x="812800" y="91240"/>
                  </a:lnTo>
                  <a:cubicBezTo>
                    <a:pt x="812800" y="141630"/>
                    <a:pt x="771951" y="182479"/>
                    <a:pt x="721560" y="182479"/>
                  </a:cubicBezTo>
                  <a:lnTo>
                    <a:pt x="91240" y="182479"/>
                  </a:lnTo>
                  <a:cubicBezTo>
                    <a:pt x="40849" y="182479"/>
                    <a:pt x="0" y="141630"/>
                    <a:pt x="0" y="91240"/>
                  </a:cubicBezTo>
                  <a:lnTo>
                    <a:pt x="0" y="91240"/>
                  </a:lnTo>
                  <a:cubicBezTo>
                    <a:pt x="0" y="40849"/>
                    <a:pt x="40849" y="0"/>
                    <a:pt x="91240" y="0"/>
                  </a:cubicBezTo>
                  <a:close/>
                </a:path>
              </a:pathLst>
            </a:custGeom>
            <a:solidFill>
              <a:srgbClr val="C0C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249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MEALY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097560" y="3606225"/>
            <a:ext cx="10721666" cy="1653421"/>
          </a:xfrm>
          <a:custGeom>
            <a:avLst/>
            <a:gdLst/>
            <a:ahLst/>
            <a:cxnLst/>
            <a:rect l="l" t="t" r="r" b="b"/>
            <a:pathLst>
              <a:path w="10721666" h="1653421">
                <a:moveTo>
                  <a:pt x="0" y="0"/>
                </a:moveTo>
                <a:lnTo>
                  <a:pt x="10721665" y="0"/>
                </a:lnTo>
                <a:lnTo>
                  <a:pt x="10721665" y="1653420"/>
                </a:lnTo>
                <a:lnTo>
                  <a:pt x="0" y="1653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097560" y="7164258"/>
            <a:ext cx="10721666" cy="1672647"/>
          </a:xfrm>
          <a:custGeom>
            <a:avLst/>
            <a:gdLst/>
            <a:ahLst/>
            <a:cxnLst/>
            <a:rect l="l" t="t" r="r" b="b"/>
            <a:pathLst>
              <a:path w="10721666" h="1672647">
                <a:moveTo>
                  <a:pt x="0" y="0"/>
                </a:moveTo>
                <a:lnTo>
                  <a:pt x="10721665" y="0"/>
                </a:lnTo>
                <a:lnTo>
                  <a:pt x="10721665" y="1672647"/>
                </a:lnTo>
                <a:lnTo>
                  <a:pt x="0" y="1672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906214" y="5510403"/>
            <a:ext cx="1064502" cy="719870"/>
          </a:xfrm>
          <a:custGeom>
            <a:avLst/>
            <a:gdLst/>
            <a:ahLst/>
            <a:cxnLst/>
            <a:rect l="l" t="t" r="r" b="b"/>
            <a:pathLst>
              <a:path w="1064502" h="719870">
                <a:moveTo>
                  <a:pt x="0" y="0"/>
                </a:moveTo>
                <a:lnTo>
                  <a:pt x="1064502" y="0"/>
                </a:lnTo>
                <a:lnTo>
                  <a:pt x="1064502" y="719870"/>
                </a:lnTo>
                <a:lnTo>
                  <a:pt x="0" y="71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6477" y="2827747"/>
            <a:ext cx="16574832" cy="55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outputs depend only on current state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6477" y="6385780"/>
            <a:ext cx="16574832" cy="55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outputs depend on current state and inputs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6080" y="1636712"/>
            <a:ext cx="11646179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592350" y="1636712"/>
            <a:ext cx="3666950" cy="1354261"/>
            <a:chOff x="0" y="0"/>
            <a:chExt cx="965781" cy="3566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5781" cy="356678"/>
            </a:xfrm>
            <a:custGeom>
              <a:avLst/>
              <a:gdLst/>
              <a:ahLst/>
              <a:cxnLst/>
              <a:rect l="l" t="t" r="r" b="b"/>
              <a:pathLst>
                <a:path w="965781" h="356678">
                  <a:moveTo>
                    <a:pt x="107675" y="0"/>
                  </a:moveTo>
                  <a:lnTo>
                    <a:pt x="858106" y="0"/>
                  </a:lnTo>
                  <a:cubicBezTo>
                    <a:pt x="886663" y="0"/>
                    <a:pt x="914051" y="11344"/>
                    <a:pt x="934244" y="31537"/>
                  </a:cubicBezTo>
                  <a:cubicBezTo>
                    <a:pt x="954437" y="51730"/>
                    <a:pt x="965781" y="79118"/>
                    <a:pt x="965781" y="107675"/>
                  </a:cubicBezTo>
                  <a:lnTo>
                    <a:pt x="965781" y="249003"/>
                  </a:lnTo>
                  <a:cubicBezTo>
                    <a:pt x="965781" y="277560"/>
                    <a:pt x="954437" y="304948"/>
                    <a:pt x="934244" y="325141"/>
                  </a:cubicBezTo>
                  <a:cubicBezTo>
                    <a:pt x="914051" y="345334"/>
                    <a:pt x="886663" y="356678"/>
                    <a:pt x="858106" y="356678"/>
                  </a:cubicBezTo>
                  <a:lnTo>
                    <a:pt x="107675" y="356678"/>
                  </a:lnTo>
                  <a:cubicBezTo>
                    <a:pt x="79118" y="356678"/>
                    <a:pt x="51730" y="345334"/>
                    <a:pt x="31537" y="325141"/>
                  </a:cubicBezTo>
                  <a:cubicBezTo>
                    <a:pt x="11344" y="304948"/>
                    <a:pt x="0" y="277560"/>
                    <a:pt x="0" y="249003"/>
                  </a:cubicBezTo>
                  <a:lnTo>
                    <a:pt x="0" y="107675"/>
                  </a:lnTo>
                  <a:cubicBezTo>
                    <a:pt x="0" y="79118"/>
                    <a:pt x="11344" y="51730"/>
                    <a:pt x="31537" y="31537"/>
                  </a:cubicBezTo>
                  <a:cubicBezTo>
                    <a:pt x="51730" y="11344"/>
                    <a:pt x="79118" y="0"/>
                    <a:pt x="107675" y="0"/>
                  </a:cubicBezTo>
                  <a:close/>
                </a:path>
              </a:pathLst>
            </a:custGeom>
            <a:solidFill>
              <a:srgbClr val="9DC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965781" cy="423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SYNCHRONOUS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SEQUENTIAL CIRCUIT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50663" y="4297610"/>
            <a:ext cx="3086100" cy="1796014"/>
            <a:chOff x="0" y="0"/>
            <a:chExt cx="812800" cy="4730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73024"/>
            </a:xfrm>
            <a:custGeom>
              <a:avLst/>
              <a:gdLst/>
              <a:ahLst/>
              <a:cxnLst/>
              <a:rect l="l" t="t" r="r" b="b"/>
              <a:pathLst>
                <a:path w="812800" h="473024">
                  <a:moveTo>
                    <a:pt x="0" y="0"/>
                  </a:moveTo>
                  <a:lnTo>
                    <a:pt x="812800" y="0"/>
                  </a:lnTo>
                  <a:lnTo>
                    <a:pt x="812800" y="473024"/>
                  </a:lnTo>
                  <a:lnTo>
                    <a:pt x="0" y="473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53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Combinational Circuit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795477" y="4297610"/>
            <a:ext cx="3086100" cy="1796014"/>
            <a:chOff x="0" y="0"/>
            <a:chExt cx="812800" cy="4730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73024"/>
            </a:xfrm>
            <a:custGeom>
              <a:avLst/>
              <a:gdLst/>
              <a:ahLst/>
              <a:cxnLst/>
              <a:rect l="l" t="t" r="r" b="b"/>
              <a:pathLst>
                <a:path w="812800" h="473024">
                  <a:moveTo>
                    <a:pt x="0" y="0"/>
                  </a:moveTo>
                  <a:lnTo>
                    <a:pt x="812800" y="0"/>
                  </a:lnTo>
                  <a:lnTo>
                    <a:pt x="812800" y="473024"/>
                  </a:lnTo>
                  <a:lnTo>
                    <a:pt x="0" y="473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812800" cy="53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Combinational Circuit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14891" y="3984199"/>
            <a:ext cx="2304211" cy="2416926"/>
            <a:chOff x="0" y="0"/>
            <a:chExt cx="606870" cy="6365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6870" cy="636557"/>
            </a:xfrm>
            <a:custGeom>
              <a:avLst/>
              <a:gdLst/>
              <a:ahLst/>
              <a:cxnLst/>
              <a:rect l="l" t="t" r="r" b="b"/>
              <a:pathLst>
                <a:path w="606870" h="636557">
                  <a:moveTo>
                    <a:pt x="0" y="0"/>
                  </a:moveTo>
                  <a:lnTo>
                    <a:pt x="606870" y="0"/>
                  </a:lnTo>
                  <a:lnTo>
                    <a:pt x="606870" y="636557"/>
                  </a:lnTo>
                  <a:lnTo>
                    <a:pt x="0" y="636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606870" cy="7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Flip-flops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6536763" y="5192662"/>
            <a:ext cx="1478129" cy="2955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0319102" y="5192662"/>
            <a:ext cx="1476375" cy="2955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V="1">
            <a:off x="7019312" y="6112669"/>
            <a:ext cx="996019" cy="22997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H="1">
            <a:off x="7018957" y="6135666"/>
            <a:ext cx="0" cy="1163728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flipV="1">
            <a:off x="2379732" y="7280344"/>
            <a:ext cx="4639225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2379732" y="5124450"/>
            <a:ext cx="1070931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V="1">
            <a:off x="2999708" y="2990973"/>
            <a:ext cx="7849630" cy="216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>
            <a:off x="10849338" y="4609304"/>
            <a:ext cx="945699" cy="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10837117" y="2991189"/>
            <a:ext cx="0" cy="1618115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>
            <a:off x="2999708" y="2991189"/>
            <a:ext cx="0" cy="2152311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>
            <a:off x="14881577" y="5176567"/>
            <a:ext cx="742233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>
            <a:off x="2999708" y="5759782"/>
            <a:ext cx="451039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flipH="1">
            <a:off x="3018758" y="5759782"/>
            <a:ext cx="0" cy="1976792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>
            <a:off x="3018758" y="7746098"/>
            <a:ext cx="8058238" cy="0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>
            <a:off x="11045725" y="5195617"/>
            <a:ext cx="0" cy="2550481"/>
          </a:xfrm>
          <a:prstGeom prst="line">
            <a:avLst/>
          </a:prstGeom>
          <a:ln w="3810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860666" y="4870417"/>
            <a:ext cx="334036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68826" y="7026311"/>
            <a:ext cx="925876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Clock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545001" y="5245133"/>
            <a:ext cx="250197" cy="44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-197701" y="175662"/>
            <a:ext cx="10024540" cy="13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MEALY TYPE FSM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976080" y="1636712"/>
            <a:ext cx="10120080" cy="0"/>
          </a:xfrm>
          <a:prstGeom prst="line">
            <a:avLst/>
          </a:prstGeom>
          <a:ln w="952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14350" y="9258300"/>
            <a:ext cx="20225643" cy="1423306"/>
            <a:chOff x="0" y="0"/>
            <a:chExt cx="5326918" cy="374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6918" cy="374862"/>
            </a:xfrm>
            <a:custGeom>
              <a:avLst/>
              <a:gdLst/>
              <a:ahLst/>
              <a:cxnLst/>
              <a:rect l="l" t="t" r="r" b="b"/>
              <a:pathLst>
                <a:path w="5326918" h="374862">
                  <a:moveTo>
                    <a:pt x="19522" y="0"/>
                  </a:moveTo>
                  <a:lnTo>
                    <a:pt x="5307397" y="0"/>
                  </a:lnTo>
                  <a:cubicBezTo>
                    <a:pt x="5318178" y="0"/>
                    <a:pt x="5326918" y="8740"/>
                    <a:pt x="5326918" y="19522"/>
                  </a:cubicBezTo>
                  <a:lnTo>
                    <a:pt x="5326918" y="355341"/>
                  </a:lnTo>
                  <a:cubicBezTo>
                    <a:pt x="5326918" y="366122"/>
                    <a:pt x="5318178" y="374862"/>
                    <a:pt x="5307397" y="374862"/>
                  </a:cubicBezTo>
                  <a:lnTo>
                    <a:pt x="19522" y="374862"/>
                  </a:lnTo>
                  <a:cubicBezTo>
                    <a:pt x="8740" y="374862"/>
                    <a:pt x="0" y="366122"/>
                    <a:pt x="0" y="355341"/>
                  </a:cubicBezTo>
                  <a:lnTo>
                    <a:pt x="0" y="19522"/>
                  </a:lnTo>
                  <a:cubicBezTo>
                    <a:pt x="0" y="8740"/>
                    <a:pt x="8740" y="0"/>
                    <a:pt x="19522" y="0"/>
                  </a:cubicBezTo>
                  <a:close/>
                </a:path>
              </a:pathLst>
            </a:custGeom>
            <a:solidFill>
              <a:srgbClr val="B5040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6918" cy="441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469606"/>
            <a:ext cx="3942016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EEE 304 (2024) - Final Project Group 8</a:t>
            </a:r>
          </a:p>
        </p:txBody>
      </p:sp>
      <p:sp>
        <p:nvSpPr>
          <p:cNvPr id="7" name="Freeform 7"/>
          <p:cNvSpPr/>
          <p:nvPr/>
        </p:nvSpPr>
        <p:spPr>
          <a:xfrm>
            <a:off x="191686" y="9258300"/>
            <a:ext cx="949584" cy="949584"/>
          </a:xfrm>
          <a:custGeom>
            <a:avLst/>
            <a:gdLst/>
            <a:ahLst/>
            <a:cxnLst/>
            <a:rect l="l" t="t" r="r" b="b"/>
            <a:pathLst>
              <a:path w="949584" h="949584">
                <a:moveTo>
                  <a:pt x="0" y="0"/>
                </a:moveTo>
                <a:lnTo>
                  <a:pt x="949583" y="0"/>
                </a:lnTo>
                <a:lnTo>
                  <a:pt x="949583" y="949584"/>
                </a:lnTo>
                <a:lnTo>
                  <a:pt x="0" y="94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95851" y="1875196"/>
            <a:ext cx="11939969" cy="6536608"/>
          </a:xfrm>
          <a:custGeom>
            <a:avLst/>
            <a:gdLst/>
            <a:ahLst/>
            <a:cxnLst/>
            <a:rect l="l" t="t" r="r" b="b"/>
            <a:pathLst>
              <a:path w="11939969" h="6536608">
                <a:moveTo>
                  <a:pt x="0" y="0"/>
                </a:moveTo>
                <a:lnTo>
                  <a:pt x="11939969" y="0"/>
                </a:lnTo>
                <a:lnTo>
                  <a:pt x="11939969" y="6536608"/>
                </a:lnTo>
                <a:lnTo>
                  <a:pt x="0" y="6536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00" b="-32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175662"/>
            <a:ext cx="866583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FF"/>
                </a:solidFill>
                <a:latin typeface="TT Fors Bold"/>
                <a:ea typeface="TT Fors Bold"/>
                <a:cs typeface="TT Fors Bold"/>
                <a:sym typeface="TT Fors Bold"/>
              </a:rPr>
              <a:t>VERILOG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15566" y="9469606"/>
            <a:ext cx="6765812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DESIGN AND IMPLEMENTATION OF FPGA BASED VENDING MACHINE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95296" y="9469606"/>
            <a:ext cx="2564004" cy="50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T Knickerbockers"/>
                <a:ea typeface="TT Knickerbockers"/>
                <a:cs typeface="TT Knickerbockers"/>
                <a:sym typeface="TT Knickerbockers"/>
              </a:rPr>
              <a:t>PRESENTED BY: 2006109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1762</Words>
  <Application>Microsoft Office PowerPoint</Application>
  <PresentationFormat>Custom</PresentationFormat>
  <Paragraphs>298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Poppins Bold</vt:lpstr>
      <vt:lpstr>Arial</vt:lpstr>
      <vt:lpstr>Calibri</vt:lpstr>
      <vt:lpstr>Poppins</vt:lpstr>
      <vt:lpstr>TT Fors Bold</vt:lpstr>
      <vt:lpstr>TT Knickerbockers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304 Project</dc:title>
  <dc:creator>Sheikh Rafeed</dc:creator>
  <cp:lastModifiedBy>2006109 - Sheikh Munkasir Ahmed Rafeed</cp:lastModifiedBy>
  <cp:revision>2</cp:revision>
  <dcterms:created xsi:type="dcterms:W3CDTF">2006-08-16T00:00:00Z</dcterms:created>
  <dcterms:modified xsi:type="dcterms:W3CDTF">2024-12-08T19:34:08Z</dcterms:modified>
  <dc:identifier>DAGVDtxxmVc</dc:identifier>
</cp:coreProperties>
</file>